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65" r:id="rId2"/>
    <p:sldId id="269" r:id="rId3"/>
    <p:sldId id="259" r:id="rId4"/>
    <p:sldId id="258" r:id="rId5"/>
    <p:sldId id="260" r:id="rId6"/>
    <p:sldId id="262" r:id="rId7"/>
    <p:sldId id="261" r:id="rId8"/>
    <p:sldId id="271" r:id="rId9"/>
    <p:sldId id="263" r:id="rId10"/>
    <p:sldId id="268" r:id="rId11"/>
    <p:sldId id="270" r:id="rId12"/>
    <p:sldId id="272" r:id="rId13"/>
    <p:sldId id="273" r:id="rId14"/>
    <p:sldId id="274" r:id="rId15"/>
    <p:sldId id="275" r:id="rId16"/>
    <p:sldId id="276" r:id="rId17"/>
    <p:sldId id="277" r:id="rId18"/>
    <p:sldId id="278" r:id="rId19"/>
    <p:sldId id="279" r:id="rId20"/>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3B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2" d="100"/>
          <a:sy n="72" d="100"/>
        </p:scale>
        <p:origin x="384" y="7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_rels/viewProps.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1.xml"/><Relationship Id="rId5" Type="http://schemas.openxmlformats.org/officeDocument/2006/relationships/slide" Target="slides/slide11.xml"/><Relationship Id="rId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92AEDC07-8EAF-4020-8DFC-AB25AE020CE2}"/>
              </a:ext>
            </a:extLst>
          </p:cNvPr>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smtClean="0"/>
            </a:lvl1pPr>
          </a:lstStyle>
          <a:p>
            <a:pPr>
              <a:defRPr/>
            </a:pPr>
            <a:endParaRPr lang="en-US" altLang="en-US" dirty="0"/>
          </a:p>
        </p:txBody>
      </p:sp>
      <p:sp>
        <p:nvSpPr>
          <p:cNvPr id="15363" name="Rectangle 3">
            <a:extLst>
              <a:ext uri="{FF2B5EF4-FFF2-40B4-BE49-F238E27FC236}">
                <a16:creationId xmlns:a16="http://schemas.microsoft.com/office/drawing/2014/main" id="{7A1BC0A5-C2D6-4225-88D0-1FA4B6B028D5}"/>
              </a:ext>
            </a:extLst>
          </p:cNvPr>
          <p:cNvSpPr>
            <a:spLocks noGrp="1" noChangeArrowheads="1"/>
          </p:cNvSpPr>
          <p:nvPr>
            <p:ph type="dt" sz="quarter" idx="1"/>
          </p:nvPr>
        </p:nvSpPr>
        <p:spPr bwMode="auto">
          <a:xfrm>
            <a:off x="4010342"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smtClean="0"/>
            </a:lvl1pPr>
          </a:lstStyle>
          <a:p>
            <a:pPr>
              <a:defRPr/>
            </a:pPr>
            <a:endParaRPr lang="en-US" altLang="en-US" dirty="0"/>
          </a:p>
        </p:txBody>
      </p:sp>
      <p:sp>
        <p:nvSpPr>
          <p:cNvPr id="15364" name="Rectangle 4">
            <a:extLst>
              <a:ext uri="{FF2B5EF4-FFF2-40B4-BE49-F238E27FC236}">
                <a16:creationId xmlns:a16="http://schemas.microsoft.com/office/drawing/2014/main" id="{FE8C09A0-1644-4C84-BAAD-FC3950B506EF}"/>
              </a:ext>
            </a:extLst>
          </p:cNvPr>
          <p:cNvSpPr>
            <a:spLocks noGrp="1" noChangeArrowheads="1"/>
          </p:cNvSpPr>
          <p:nvPr>
            <p:ph type="ftr" sz="quarter" idx="2"/>
          </p:nvPr>
        </p:nvSpPr>
        <p:spPr bwMode="auto">
          <a:xfrm>
            <a:off x="0"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smtClean="0"/>
            </a:lvl1pPr>
          </a:lstStyle>
          <a:p>
            <a:pPr>
              <a:defRPr/>
            </a:pPr>
            <a:endParaRPr lang="en-US" altLang="en-US" dirty="0"/>
          </a:p>
        </p:txBody>
      </p:sp>
      <p:sp>
        <p:nvSpPr>
          <p:cNvPr id="15365" name="Rectangle 5">
            <a:extLst>
              <a:ext uri="{FF2B5EF4-FFF2-40B4-BE49-F238E27FC236}">
                <a16:creationId xmlns:a16="http://schemas.microsoft.com/office/drawing/2014/main" id="{BB36DDF4-5E7A-457B-814F-275515A2BF75}"/>
              </a:ext>
            </a:extLst>
          </p:cNvPr>
          <p:cNvSpPr>
            <a:spLocks noGrp="1" noChangeArrowheads="1"/>
          </p:cNvSpPr>
          <p:nvPr>
            <p:ph type="sldNum" sz="quarter" idx="3"/>
          </p:nvPr>
        </p:nvSpPr>
        <p:spPr bwMode="auto">
          <a:xfrm>
            <a:off x="4010342"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vl1pPr>
          </a:lstStyle>
          <a:p>
            <a:fld id="{8D029534-1EB2-4357-92A2-53D442D2DF93}" type="slidenum">
              <a:rPr lang="en-US" altLang="en-US"/>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E94A76-CF95-4D8E-8FDB-28701BA17E39}"/>
              </a:ext>
            </a:extLst>
          </p:cNvPr>
          <p:cNvSpPr>
            <a:spLocks noGrp="1"/>
          </p:cNvSpPr>
          <p:nvPr>
            <p:ph type="hdr" sz="quarter"/>
          </p:nvPr>
        </p:nvSpPr>
        <p:spPr>
          <a:xfrm>
            <a:off x="0" y="0"/>
            <a:ext cx="3066733" cy="468154"/>
          </a:xfrm>
          <a:prstGeom prst="rect">
            <a:avLst/>
          </a:prstGeom>
        </p:spPr>
        <p:txBody>
          <a:bodyPr vert="horz" wrap="square" lIns="93936" tIns="46968" rIns="93936" bIns="46968" numCol="1" anchor="t" anchorCtr="0" compatLnSpc="1">
            <a:prstTxWarp prst="textNoShape">
              <a:avLst/>
            </a:prstTxWarp>
          </a:bodyPr>
          <a:lstStyle>
            <a:lvl1pPr>
              <a:defRPr sz="1200" smtClean="0"/>
            </a:lvl1pPr>
          </a:lstStyle>
          <a:p>
            <a:pPr>
              <a:defRPr/>
            </a:pPr>
            <a:endParaRPr lang="en-US" altLang="en-US" dirty="0"/>
          </a:p>
        </p:txBody>
      </p:sp>
      <p:sp>
        <p:nvSpPr>
          <p:cNvPr id="3" name="Date Placeholder 2">
            <a:extLst>
              <a:ext uri="{FF2B5EF4-FFF2-40B4-BE49-F238E27FC236}">
                <a16:creationId xmlns:a16="http://schemas.microsoft.com/office/drawing/2014/main" id="{8D98FCDA-CAEF-4E64-BFF1-1293B5B1843D}"/>
              </a:ext>
            </a:extLst>
          </p:cNvPr>
          <p:cNvSpPr>
            <a:spLocks noGrp="1"/>
          </p:cNvSpPr>
          <p:nvPr>
            <p:ph type="dt" idx="1"/>
          </p:nvPr>
        </p:nvSpPr>
        <p:spPr>
          <a:xfrm>
            <a:off x="4008705" y="0"/>
            <a:ext cx="3066733" cy="468154"/>
          </a:xfrm>
          <a:prstGeom prst="rect">
            <a:avLst/>
          </a:prstGeom>
        </p:spPr>
        <p:txBody>
          <a:bodyPr vert="horz" wrap="square" lIns="93936" tIns="46968" rIns="93936" bIns="46968" numCol="1" anchor="t" anchorCtr="0" compatLnSpc="1">
            <a:prstTxWarp prst="textNoShape">
              <a:avLst/>
            </a:prstTxWarp>
          </a:bodyPr>
          <a:lstStyle>
            <a:lvl1pPr algn="r">
              <a:defRPr sz="1200" smtClean="0"/>
            </a:lvl1pPr>
          </a:lstStyle>
          <a:p>
            <a:pPr>
              <a:defRPr/>
            </a:pPr>
            <a:fld id="{0536F217-45DB-4D5E-83AB-694C74FC863B}" type="datetimeFigureOut">
              <a:rPr lang="en-US" altLang="en-US"/>
              <a:pPr>
                <a:defRPr/>
              </a:pPr>
              <a:t>5/28/2019</a:t>
            </a:fld>
            <a:endParaRPr lang="en-US" altLang="en-US" dirty="0"/>
          </a:p>
        </p:txBody>
      </p:sp>
      <p:sp>
        <p:nvSpPr>
          <p:cNvPr id="4" name="Slide Image Placeholder 3">
            <a:extLst>
              <a:ext uri="{FF2B5EF4-FFF2-40B4-BE49-F238E27FC236}">
                <a16:creationId xmlns:a16="http://schemas.microsoft.com/office/drawing/2014/main" id="{A716CE1C-4E65-4C04-92B3-5D009BCD7B77}"/>
              </a:ext>
            </a:extLst>
          </p:cNvPr>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en-US" noProof="0" dirty="0"/>
          </a:p>
        </p:txBody>
      </p:sp>
      <p:sp>
        <p:nvSpPr>
          <p:cNvPr id="5" name="Notes Placeholder 4">
            <a:extLst>
              <a:ext uri="{FF2B5EF4-FFF2-40B4-BE49-F238E27FC236}">
                <a16:creationId xmlns:a16="http://schemas.microsoft.com/office/drawing/2014/main" id="{9E9E8780-6D79-471C-A6E3-DD8BC726F0C7}"/>
              </a:ext>
            </a:extLst>
          </p:cNvPr>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590446-D769-458A-BB40-8DF832DF877D}"/>
              </a:ext>
            </a:extLst>
          </p:cNvPr>
          <p:cNvSpPr>
            <a:spLocks noGrp="1"/>
          </p:cNvSpPr>
          <p:nvPr>
            <p:ph type="ftr" sz="quarter" idx="4"/>
          </p:nvPr>
        </p:nvSpPr>
        <p:spPr>
          <a:xfrm>
            <a:off x="0" y="8893296"/>
            <a:ext cx="3066733" cy="468154"/>
          </a:xfrm>
          <a:prstGeom prst="rect">
            <a:avLst/>
          </a:prstGeom>
        </p:spPr>
        <p:txBody>
          <a:bodyPr vert="horz" wrap="square" lIns="93936" tIns="46968" rIns="93936" bIns="46968" numCol="1" anchor="b" anchorCtr="0" compatLnSpc="1">
            <a:prstTxWarp prst="textNoShape">
              <a:avLst/>
            </a:prstTxWarp>
          </a:bodyPr>
          <a:lstStyle>
            <a:lvl1pPr>
              <a:defRPr sz="1200" smtClean="0"/>
            </a:lvl1pPr>
          </a:lstStyle>
          <a:p>
            <a:pPr>
              <a:defRPr/>
            </a:pPr>
            <a:endParaRPr lang="en-US" altLang="en-US" dirty="0"/>
          </a:p>
        </p:txBody>
      </p:sp>
      <p:sp>
        <p:nvSpPr>
          <p:cNvPr id="7" name="Slide Number Placeholder 6">
            <a:extLst>
              <a:ext uri="{FF2B5EF4-FFF2-40B4-BE49-F238E27FC236}">
                <a16:creationId xmlns:a16="http://schemas.microsoft.com/office/drawing/2014/main" id="{EE7767FB-11AE-4BAB-AB8B-A9482B0C5439}"/>
              </a:ext>
            </a:extLst>
          </p:cNvPr>
          <p:cNvSpPr>
            <a:spLocks noGrp="1"/>
          </p:cNvSpPr>
          <p:nvPr>
            <p:ph type="sldNum" sz="quarter" idx="5"/>
          </p:nvPr>
        </p:nvSpPr>
        <p:spPr>
          <a:xfrm>
            <a:off x="4008705" y="8893296"/>
            <a:ext cx="3066733" cy="468154"/>
          </a:xfrm>
          <a:prstGeom prst="rect">
            <a:avLst/>
          </a:prstGeom>
        </p:spPr>
        <p:txBody>
          <a:bodyPr vert="horz" wrap="square" lIns="93936" tIns="46968" rIns="93936" bIns="46968" numCol="1" anchor="b" anchorCtr="0" compatLnSpc="1">
            <a:prstTxWarp prst="textNoShape">
              <a:avLst/>
            </a:prstTxWarp>
          </a:bodyPr>
          <a:lstStyle>
            <a:lvl1pPr algn="r">
              <a:defRPr sz="1200"/>
            </a:lvl1pPr>
          </a:lstStyle>
          <a:p>
            <a:fld id="{95E943DB-A2EF-420A-B6A0-662979FE9DE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8ADC6D6-467B-4306-89C5-D8E1241A72B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DDC94A4-2E16-416F-9BC1-FC0E0F4CBAF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Tree>
    <p:extLst>
      <p:ext uri="{BB962C8B-B14F-4D97-AF65-F5344CB8AC3E}">
        <p14:creationId xmlns:p14="http://schemas.microsoft.com/office/powerpoint/2010/main" val="347521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F0D4394-1965-4F67-8FAB-71C3FE6671D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B3F98DE-D59A-4BFF-9A68-7E32A280B58D}"/>
              </a:ext>
            </a:extLst>
          </p:cNvPr>
          <p:cNvSpPr>
            <a:spLocks noGrp="1" noChangeArrowheads="1"/>
          </p:cNvSpPr>
          <p:nvPr>
            <p:ph type="sldNum" sz="quarter" idx="12"/>
          </p:nvPr>
        </p:nvSpPr>
        <p:spPr>
          <a:xfrm>
            <a:off x="4114800" y="6553200"/>
            <a:ext cx="1905000" cy="228600"/>
          </a:xfrm>
          <a:prstGeom prst="rect">
            <a:avLst/>
          </a:prstGeom>
          <a:ln/>
        </p:spPr>
        <p:txBody>
          <a:bodyPr/>
          <a:lstStyle>
            <a:lvl1pPr>
              <a:defRPr sz="1000"/>
            </a:lvl1pPr>
          </a:lstStyle>
          <a:p>
            <a:fld id="{1B39D208-85D9-4372-BC73-56C59734D6D4}" type="slidenum">
              <a:rPr lang="en-US" altLang="en-US" smtClean="0"/>
              <a:pPr/>
              <a:t>‹#›</a:t>
            </a:fld>
            <a:endParaRPr lang="en-US" altLang="en-US" dirty="0"/>
          </a:p>
        </p:txBody>
      </p:sp>
    </p:spTree>
    <p:extLst>
      <p:ext uri="{BB962C8B-B14F-4D97-AF65-F5344CB8AC3E}">
        <p14:creationId xmlns:p14="http://schemas.microsoft.com/office/powerpoint/2010/main" val="3462593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795A8C0-55CA-4A6E-8E05-F160B4F8603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F1F4F13-137E-423E-9FCA-70547537768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F9F786B-C74D-42B3-8F74-67AAEA65D88E}"/>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D4AB1086-1968-412B-AFE1-0E4B51568C34}" type="slidenum">
              <a:rPr lang="en-US" altLang="en-US"/>
              <a:pPr/>
              <a:t>‹#›</a:t>
            </a:fld>
            <a:endParaRPr lang="en-US" altLang="en-US" dirty="0"/>
          </a:p>
        </p:txBody>
      </p:sp>
    </p:spTree>
    <p:extLst>
      <p:ext uri="{BB962C8B-B14F-4D97-AF65-F5344CB8AC3E}">
        <p14:creationId xmlns:p14="http://schemas.microsoft.com/office/powerpoint/2010/main" val="440540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C2946D9-ED44-4092-86F3-11048DED346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F3B6FFC-7027-40C4-878C-67F4A311CAA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Slide Number Placeholder 6">
            <a:extLst>
              <a:ext uri="{FF2B5EF4-FFF2-40B4-BE49-F238E27FC236}">
                <a16:creationId xmlns:a16="http://schemas.microsoft.com/office/drawing/2014/main" id="{5B7D391E-E51C-408E-907F-D881EA03F07B}"/>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6C3D3579-3076-4CE9-A32F-C718CBE1C5A1}" type="slidenum">
              <a:rPr lang="en-US" altLang="en-US"/>
              <a:pPr/>
              <a:t>‹#›</a:t>
            </a:fld>
            <a:endParaRPr lang="en-US" altLang="en-US" dirty="0"/>
          </a:p>
        </p:txBody>
      </p:sp>
    </p:spTree>
    <p:extLst>
      <p:ext uri="{BB962C8B-B14F-4D97-AF65-F5344CB8AC3E}">
        <p14:creationId xmlns:p14="http://schemas.microsoft.com/office/powerpoint/2010/main" val="2140646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DB64D38-1D75-4CD7-A7E2-13EBAA8B3A6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559BD099-7630-419B-B7D9-4A268CA83D3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EDF8A4CC-63A6-49BB-AE83-D9063BA54D2F}"/>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7D875CC0-427D-415A-AEE7-6666F70A1FFD}" type="slidenum">
              <a:rPr lang="en-US" altLang="en-US"/>
              <a:pPr/>
              <a:t>‹#›</a:t>
            </a:fld>
            <a:endParaRPr lang="en-US" altLang="en-US" dirty="0"/>
          </a:p>
        </p:txBody>
      </p:sp>
    </p:spTree>
    <p:extLst>
      <p:ext uri="{BB962C8B-B14F-4D97-AF65-F5344CB8AC3E}">
        <p14:creationId xmlns:p14="http://schemas.microsoft.com/office/powerpoint/2010/main" val="282058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402E6FF-2D0E-410A-A8CE-3B46847E671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EC29FF2A-3EFF-46C6-A05E-DE02620C503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C203F1ED-9144-4B9B-B0B7-F4E6A6E9CD8E}"/>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DA2E1DF2-C230-4117-9A44-6697F612209E}" type="slidenum">
              <a:rPr lang="en-US" altLang="en-US"/>
              <a:pPr/>
              <a:t>‹#›</a:t>
            </a:fld>
            <a:endParaRPr lang="en-US" altLang="en-US" dirty="0"/>
          </a:p>
        </p:txBody>
      </p:sp>
    </p:spTree>
    <p:extLst>
      <p:ext uri="{BB962C8B-B14F-4D97-AF65-F5344CB8AC3E}">
        <p14:creationId xmlns:p14="http://schemas.microsoft.com/office/powerpoint/2010/main" val="708782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938753A-978C-4F95-9EA1-97D6970B6EC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C018DCA5-D60F-43F3-868C-A2482DAAF9F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87A88F79-3D9F-4E6F-8BDF-1570C53B8015}"/>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5718E5EB-B909-4069-B9FE-786F1DB2E96B}" type="slidenum">
              <a:rPr lang="en-US" altLang="en-US"/>
              <a:pPr/>
              <a:t>‹#›</a:t>
            </a:fld>
            <a:endParaRPr lang="en-US" altLang="en-US" dirty="0"/>
          </a:p>
        </p:txBody>
      </p:sp>
    </p:spTree>
    <p:extLst>
      <p:ext uri="{BB962C8B-B14F-4D97-AF65-F5344CB8AC3E}">
        <p14:creationId xmlns:p14="http://schemas.microsoft.com/office/powerpoint/2010/main" val="31172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86562E2-9EB7-4666-8107-7E0052BFB43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E64E46F4-6B45-442C-AE33-C27688299D5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Slide Number Placeholder 6">
            <a:extLst>
              <a:ext uri="{FF2B5EF4-FFF2-40B4-BE49-F238E27FC236}">
                <a16:creationId xmlns:a16="http://schemas.microsoft.com/office/drawing/2014/main" id="{FD213F18-F0DE-433E-8D3B-36895DF8C7C4}"/>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DDF6FA87-5B73-483B-BE8A-60920A2F827E}" type="slidenum">
              <a:rPr lang="en-US" altLang="en-US"/>
              <a:pPr/>
              <a:t>‹#›</a:t>
            </a:fld>
            <a:endParaRPr lang="en-US" altLang="en-US" dirty="0"/>
          </a:p>
        </p:txBody>
      </p:sp>
    </p:spTree>
    <p:extLst>
      <p:ext uri="{BB962C8B-B14F-4D97-AF65-F5344CB8AC3E}">
        <p14:creationId xmlns:p14="http://schemas.microsoft.com/office/powerpoint/2010/main" val="371638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53DF7D-9188-4D6A-981A-28E5C70B3A5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4F4DA77B-1366-455E-9B17-14437D4EF56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Slide Number Placeholder 6">
            <a:extLst>
              <a:ext uri="{FF2B5EF4-FFF2-40B4-BE49-F238E27FC236}">
                <a16:creationId xmlns:a16="http://schemas.microsoft.com/office/drawing/2014/main" id="{93BDF85E-3AA5-45C5-B9F6-2953546E8A16}"/>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EB773AFA-D739-48EC-9620-26C07D5DFEB1}" type="slidenum">
              <a:rPr lang="en-US" altLang="en-US"/>
              <a:pPr/>
              <a:t>‹#›</a:t>
            </a:fld>
            <a:endParaRPr lang="en-US" altLang="en-US" dirty="0"/>
          </a:p>
        </p:txBody>
      </p:sp>
    </p:spTree>
    <p:extLst>
      <p:ext uri="{BB962C8B-B14F-4D97-AF65-F5344CB8AC3E}">
        <p14:creationId xmlns:p14="http://schemas.microsoft.com/office/powerpoint/2010/main" val="30016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0AC904-A62F-4815-8447-9BFE4250D05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D305B32-C57F-4B92-B12F-F150D41F1DA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D35427E-0A45-430C-9305-7EEBD2FF52A8}"/>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EFF0EA30-0035-4B43-92E2-114D737CB7EA}" type="slidenum">
              <a:rPr lang="en-US" altLang="en-US"/>
              <a:pPr/>
              <a:t>‹#›</a:t>
            </a:fld>
            <a:endParaRPr lang="en-US" altLang="en-US" dirty="0"/>
          </a:p>
        </p:txBody>
      </p:sp>
    </p:spTree>
    <p:extLst>
      <p:ext uri="{BB962C8B-B14F-4D97-AF65-F5344CB8AC3E}">
        <p14:creationId xmlns:p14="http://schemas.microsoft.com/office/powerpoint/2010/main" val="1113211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22F3F19-B361-42B9-80FC-4D41D9F59BE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41DEFA6-DA24-4E7D-808B-C5A24C83BDC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3766F41-EDEA-4A61-853A-36B9C6458A6F}"/>
              </a:ext>
            </a:extLst>
          </p:cNvPr>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7A56BBF6-B5FC-4202-9ACC-AE7CA7002EAD}" type="slidenum">
              <a:rPr lang="en-US" altLang="en-US"/>
              <a:pPr/>
              <a:t>‹#›</a:t>
            </a:fld>
            <a:endParaRPr lang="en-US" altLang="en-US" dirty="0"/>
          </a:p>
        </p:txBody>
      </p:sp>
    </p:spTree>
    <p:extLst>
      <p:ext uri="{BB962C8B-B14F-4D97-AF65-F5344CB8AC3E}">
        <p14:creationId xmlns:p14="http://schemas.microsoft.com/office/powerpoint/2010/main" val="154109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972A077-8612-4378-B3ED-8E2E0C93769A}"/>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B2B680D-EE6F-41B3-876F-E93D04DBC588}"/>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07BF9EB-32BA-4A3D-9B03-F1A9E53552FD}"/>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dirty="0"/>
          </a:p>
        </p:txBody>
      </p:sp>
      <p:sp>
        <p:nvSpPr>
          <p:cNvPr id="1029" name="Rectangle 5">
            <a:extLst>
              <a:ext uri="{FF2B5EF4-FFF2-40B4-BE49-F238E27FC236}">
                <a16:creationId xmlns:a16="http://schemas.microsoft.com/office/drawing/2014/main" id="{A6A32337-8F2A-467C-B675-457E6F0B99DA}"/>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dirty="0"/>
          </a:p>
        </p:txBody>
      </p:sp>
      <p:pic>
        <p:nvPicPr>
          <p:cNvPr id="7" name="Picture 6">
            <a:extLst>
              <a:ext uri="{FF2B5EF4-FFF2-40B4-BE49-F238E27FC236}">
                <a16:creationId xmlns:a16="http://schemas.microsoft.com/office/drawing/2014/main" id="{1A35DFBB-6C1A-4895-8B9A-8E039926363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239000" y="6324600"/>
            <a:ext cx="1600200" cy="36040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5A72148-780F-474D-98D4-AFFF0034A8BB}"/>
              </a:ext>
            </a:extLst>
          </p:cNvPr>
          <p:cNvSpPr>
            <a:spLocks noGrp="1" noChangeArrowheads="1"/>
          </p:cNvSpPr>
          <p:nvPr>
            <p:ph type="ctrTitle"/>
          </p:nvPr>
        </p:nvSpPr>
        <p:spPr>
          <a:xfrm>
            <a:off x="661988" y="1295400"/>
            <a:ext cx="7772400" cy="4343400"/>
          </a:xfrm>
        </p:spPr>
        <p:txBody>
          <a:bodyPr/>
          <a:lstStyle/>
          <a:p>
            <a:pPr eaLnBrk="1" hangingPunct="1"/>
            <a:br>
              <a:rPr lang="en-US" altLang="en-US" u="sng" dirty="0"/>
            </a:br>
            <a:r>
              <a:rPr lang="en-US" altLang="en-US" dirty="0"/>
              <a:t>Aptiv AS&amp;UX Instructions for Submitting PPAP for Component Parts to the PPAP Dropbox on the </a:t>
            </a:r>
            <a:r>
              <a:rPr lang="en-US" altLang="en-US" u="sng" dirty="0">
                <a:solidFill>
                  <a:srgbClr val="C13B33"/>
                </a:solidFill>
              </a:rPr>
              <a:t>Aptivsupplier.com</a:t>
            </a:r>
            <a:r>
              <a:rPr lang="en-US" altLang="en-US" dirty="0">
                <a:solidFill>
                  <a:srgbClr val="C13B33"/>
                </a:solidFill>
              </a:rPr>
              <a:t> </a:t>
            </a:r>
            <a:r>
              <a:rPr lang="en-US" altLang="en-US" dirty="0"/>
              <a:t>website</a:t>
            </a:r>
            <a:br>
              <a:rPr lang="en-US" altLang="en-US" dirty="0"/>
            </a:br>
            <a:r>
              <a:rPr lang="en-US" altLang="en-US" sz="1600" dirty="0"/>
              <a:t>				    		</a:t>
            </a:r>
          </a:p>
        </p:txBody>
      </p:sp>
      <p:sp>
        <p:nvSpPr>
          <p:cNvPr id="2053" name="TextBox 1">
            <a:extLst>
              <a:ext uri="{FF2B5EF4-FFF2-40B4-BE49-F238E27FC236}">
                <a16:creationId xmlns:a16="http://schemas.microsoft.com/office/drawing/2014/main" id="{58BADAAB-27E2-4650-9394-1200ED397CE8}"/>
              </a:ext>
            </a:extLst>
          </p:cNvPr>
          <p:cNvSpPr txBox="1">
            <a:spLocks noChangeArrowheads="1"/>
          </p:cNvSpPr>
          <p:nvPr/>
        </p:nvSpPr>
        <p:spPr bwMode="auto">
          <a:xfrm>
            <a:off x="3505200" y="5791200"/>
            <a:ext cx="1828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000" dirty="0"/>
              <a:t>Revised May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DB3DF67D-E99A-494D-B843-381449BB262E}"/>
              </a:ext>
            </a:extLst>
          </p:cNvPr>
          <p:cNvSpPr>
            <a:spLocks noGrp="1" noChangeArrowheads="1"/>
          </p:cNvSpPr>
          <p:nvPr>
            <p:ph type="body" idx="1"/>
          </p:nvPr>
        </p:nvSpPr>
        <p:spPr>
          <a:xfrm>
            <a:off x="457200" y="1295400"/>
            <a:ext cx="8229600" cy="4953000"/>
          </a:xfrm>
        </p:spPr>
        <p:txBody>
          <a:bodyPr/>
          <a:lstStyle/>
          <a:p>
            <a:pPr eaLnBrk="1" hangingPunct="1">
              <a:lnSpc>
                <a:spcPct val="80000"/>
              </a:lnSpc>
              <a:buFontTx/>
              <a:buNone/>
            </a:pPr>
            <a:endParaRPr lang="en-US" altLang="en-US" sz="1000" dirty="0"/>
          </a:p>
          <a:p>
            <a:pPr eaLnBrk="1" hangingPunct="1">
              <a:lnSpc>
                <a:spcPct val="80000"/>
              </a:lnSpc>
              <a:buFontTx/>
              <a:buNone/>
            </a:pPr>
            <a:r>
              <a:rPr lang="en-US" altLang="en-US" sz="2400" dirty="0"/>
              <a:t>	</a:t>
            </a:r>
            <a:r>
              <a:rPr lang="en-US" altLang="en-US" sz="2400" b="1" u="sng" dirty="0"/>
              <a:t>For Purchased Components:</a:t>
            </a:r>
          </a:p>
          <a:p>
            <a:pPr eaLnBrk="1" hangingPunct="1">
              <a:lnSpc>
                <a:spcPct val="80000"/>
              </a:lnSpc>
              <a:buFont typeface="Wingdings" panose="05000000000000000000" pitchFamily="2" charset="2"/>
              <a:buChar char="q"/>
            </a:pPr>
            <a:r>
              <a:rPr lang="en-US" altLang="en-US" sz="2400" b="1" dirty="0"/>
              <a:t>Select the drop Down Box (see page 8) </a:t>
            </a:r>
            <a:r>
              <a:rPr lang="en-US" altLang="en-US" sz="2400" b="1" u="sng" dirty="0">
                <a:solidFill>
                  <a:srgbClr val="FF0000"/>
                </a:solidFill>
              </a:rPr>
              <a:t>“Aptiv PPAPs</a:t>
            </a:r>
            <a:r>
              <a:rPr lang="en-US" altLang="en-US" sz="2400" b="1" i="1" u="sng" dirty="0">
                <a:solidFill>
                  <a:srgbClr val="FF0000"/>
                </a:solidFill>
              </a:rPr>
              <a:t>”</a:t>
            </a:r>
          </a:p>
          <a:p>
            <a:pPr eaLnBrk="1" hangingPunct="1">
              <a:lnSpc>
                <a:spcPct val="80000"/>
              </a:lnSpc>
              <a:buFontTx/>
              <a:buNone/>
            </a:pPr>
            <a:endParaRPr lang="en-US" altLang="en-US" sz="1000" b="1" i="1" u="sng" dirty="0">
              <a:solidFill>
                <a:srgbClr val="FF0000"/>
              </a:solidFill>
            </a:endParaRPr>
          </a:p>
          <a:p>
            <a:pPr lvl="1" eaLnBrk="1" hangingPunct="1">
              <a:lnSpc>
                <a:spcPct val="80000"/>
              </a:lnSpc>
            </a:pPr>
            <a:r>
              <a:rPr lang="en-US" altLang="en-US" sz="2000" dirty="0"/>
              <a:t>Initial part approval for all components</a:t>
            </a:r>
          </a:p>
          <a:p>
            <a:pPr lvl="1" eaLnBrk="1" hangingPunct="1">
              <a:lnSpc>
                <a:spcPct val="80000"/>
              </a:lnSpc>
            </a:pPr>
            <a:r>
              <a:rPr lang="en-US" altLang="en-US" sz="2000" dirty="0"/>
              <a:t>Circuit Board routing to punching (normal course of business) changes</a:t>
            </a:r>
          </a:p>
          <a:p>
            <a:pPr lvl="1" eaLnBrk="1" hangingPunct="1">
              <a:lnSpc>
                <a:spcPct val="80000"/>
              </a:lnSpc>
            </a:pPr>
            <a:r>
              <a:rPr lang="en-US" altLang="en-US" sz="2000" dirty="0"/>
              <a:t>New tools to replace worn out tools changes</a:t>
            </a:r>
          </a:p>
          <a:p>
            <a:pPr lvl="1" eaLnBrk="1" hangingPunct="1">
              <a:lnSpc>
                <a:spcPct val="80000"/>
              </a:lnSpc>
            </a:pPr>
            <a:r>
              <a:rPr lang="en-US" altLang="en-US" sz="2000" dirty="0"/>
              <a:t>Additional cavities being added/approved in an existing tool where other cavities have been approved on the initial part approval</a:t>
            </a:r>
          </a:p>
          <a:p>
            <a:pPr lvl="1" eaLnBrk="1" hangingPunct="1">
              <a:lnSpc>
                <a:spcPct val="80000"/>
              </a:lnSpc>
            </a:pPr>
            <a:r>
              <a:rPr lang="en-US" altLang="en-US" sz="2000" dirty="0"/>
              <a:t>Approvals to additional revisions on custom, Product Line owned parts (i.e. brackets, trimplates, pushbuttons, circuit boards, etc.) where the PL has already approved the change</a:t>
            </a:r>
          </a:p>
          <a:p>
            <a:pPr lvl="1" eaLnBrk="1" hangingPunct="1">
              <a:lnSpc>
                <a:spcPct val="80000"/>
              </a:lnSpc>
            </a:pPr>
            <a:endParaRPr lang="en-US" altLang="en-US" sz="2000" dirty="0"/>
          </a:p>
          <a:p>
            <a:pPr eaLnBrk="1" hangingPunct="1">
              <a:lnSpc>
                <a:spcPct val="80000"/>
              </a:lnSpc>
              <a:buFont typeface="Wingdings" panose="05000000000000000000" pitchFamily="2" charset="2"/>
              <a:buChar char="q"/>
            </a:pPr>
            <a:r>
              <a:rPr lang="en-US" altLang="en-US" sz="2400" b="1" dirty="0"/>
              <a:t>Select the Drop Down Box (see page 8) </a:t>
            </a:r>
            <a:r>
              <a:rPr lang="en-US" altLang="en-US" sz="2400" b="1" u="sng" dirty="0">
                <a:solidFill>
                  <a:srgbClr val="FF0000"/>
                </a:solidFill>
              </a:rPr>
              <a:t>“Aptiv PPAPs for SCRs and DWG Update”.</a:t>
            </a:r>
          </a:p>
          <a:p>
            <a:pPr eaLnBrk="1" hangingPunct="1">
              <a:lnSpc>
                <a:spcPct val="80000"/>
              </a:lnSpc>
              <a:buFontTx/>
              <a:buNone/>
            </a:pPr>
            <a:endParaRPr lang="en-US" altLang="en-US" sz="1000" b="1" i="1" u="sng" dirty="0">
              <a:solidFill>
                <a:srgbClr val="FF0000"/>
              </a:solidFill>
            </a:endParaRPr>
          </a:p>
          <a:p>
            <a:pPr lvl="1" eaLnBrk="1" hangingPunct="1">
              <a:lnSpc>
                <a:spcPct val="80000"/>
              </a:lnSpc>
            </a:pPr>
            <a:r>
              <a:rPr lang="en-US" altLang="en-US" sz="2000" dirty="0"/>
              <a:t>All other supplier requested changes to parts that have Full PPAP approval and do not fit the examples above.</a:t>
            </a:r>
          </a:p>
        </p:txBody>
      </p:sp>
      <p:sp>
        <p:nvSpPr>
          <p:cNvPr id="2" name="Slide Number Placeholder 1">
            <a:extLst>
              <a:ext uri="{FF2B5EF4-FFF2-40B4-BE49-F238E27FC236}">
                <a16:creationId xmlns:a16="http://schemas.microsoft.com/office/drawing/2014/main" id="{1B319E11-8EF4-495E-ADBC-76698D075641}"/>
              </a:ext>
            </a:extLst>
          </p:cNvPr>
          <p:cNvSpPr>
            <a:spLocks noGrp="1"/>
          </p:cNvSpPr>
          <p:nvPr>
            <p:ph type="sldNum" sz="quarter" idx="12"/>
          </p:nvPr>
        </p:nvSpPr>
        <p:spPr/>
        <p:txBody>
          <a:bodyPr/>
          <a:lstStyle/>
          <a:p>
            <a:fld id="{1B39D208-85D9-4372-BC73-56C59734D6D4}" type="slidenum">
              <a:rPr lang="en-US" altLang="en-US" smtClean="0"/>
              <a:pPr/>
              <a:t>2</a:t>
            </a:fld>
            <a:endParaRPr lang="en-US" altLang="en-US" dirty="0"/>
          </a:p>
        </p:txBody>
      </p:sp>
      <p:sp>
        <p:nvSpPr>
          <p:cNvPr id="3" name="TextBox 2">
            <a:extLst>
              <a:ext uri="{FF2B5EF4-FFF2-40B4-BE49-F238E27FC236}">
                <a16:creationId xmlns:a16="http://schemas.microsoft.com/office/drawing/2014/main" id="{B4172587-A241-4295-B06F-F07A54400AC3}"/>
              </a:ext>
            </a:extLst>
          </p:cNvPr>
          <p:cNvSpPr txBox="1"/>
          <p:nvPr/>
        </p:nvSpPr>
        <p:spPr>
          <a:xfrm>
            <a:off x="381000" y="381000"/>
            <a:ext cx="8305800" cy="830997"/>
          </a:xfrm>
          <a:prstGeom prst="rect">
            <a:avLst/>
          </a:prstGeom>
          <a:noFill/>
        </p:spPr>
        <p:txBody>
          <a:bodyPr wrap="square" rtlCol="0">
            <a:spAutoFit/>
          </a:bodyPr>
          <a:lstStyle/>
          <a:p>
            <a:r>
              <a:rPr lang="en-US" altLang="en-US" dirty="0"/>
              <a:t>These instructions apply to any of the following PPAP submission scenario’s for Aptiv AS&amp;UX components.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F2FCDCC-BE16-4214-BB0E-C2724570C11B}"/>
              </a:ext>
            </a:extLst>
          </p:cNvPr>
          <p:cNvSpPr>
            <a:spLocks noGrp="1" noChangeArrowheads="1"/>
          </p:cNvSpPr>
          <p:nvPr>
            <p:ph type="title"/>
          </p:nvPr>
        </p:nvSpPr>
        <p:spPr>
          <a:xfrm>
            <a:off x="609600" y="762000"/>
            <a:ext cx="7772400" cy="1143000"/>
          </a:xfrm>
        </p:spPr>
        <p:txBody>
          <a:bodyPr/>
          <a:lstStyle/>
          <a:p>
            <a:pPr algn="l" eaLnBrk="1" hangingPunct="1"/>
            <a:r>
              <a:rPr lang="en-US" altLang="en-US" sz="1800" b="1" dirty="0"/>
              <a:t>1) Go to </a:t>
            </a:r>
            <a:r>
              <a:rPr lang="en-US" altLang="en-US" sz="1800" b="1" u="sng" dirty="0">
                <a:solidFill>
                  <a:srgbClr val="C13B33"/>
                </a:solidFill>
              </a:rPr>
              <a:t>www.aptivsuppliers.com</a:t>
            </a:r>
            <a:r>
              <a:rPr lang="en-US" altLang="en-US" sz="1800" b="1" dirty="0"/>
              <a:t>.  If you are logging on the first time and need to request an account, select “External Users Request Account” and submit a request for an account. If you already have an account, select “External Users Login”.</a:t>
            </a:r>
          </a:p>
        </p:txBody>
      </p:sp>
      <p:sp>
        <p:nvSpPr>
          <p:cNvPr id="2" name="Slide Number Placeholder 1">
            <a:extLst>
              <a:ext uri="{FF2B5EF4-FFF2-40B4-BE49-F238E27FC236}">
                <a16:creationId xmlns:a16="http://schemas.microsoft.com/office/drawing/2014/main" id="{EAC468C0-DA3B-4384-9749-5C3F5870B562}"/>
              </a:ext>
            </a:extLst>
          </p:cNvPr>
          <p:cNvSpPr>
            <a:spLocks noGrp="1"/>
          </p:cNvSpPr>
          <p:nvPr>
            <p:ph type="sldNum" sz="quarter" idx="12"/>
          </p:nvPr>
        </p:nvSpPr>
        <p:spPr/>
        <p:txBody>
          <a:bodyPr/>
          <a:lstStyle/>
          <a:p>
            <a:fld id="{1B39D208-85D9-4372-BC73-56C59734D6D4}" type="slidenum">
              <a:rPr lang="en-US" altLang="en-US" smtClean="0"/>
              <a:pPr/>
              <a:t>3</a:t>
            </a:fld>
            <a:endParaRPr lang="en-US" altLang="en-US" dirty="0"/>
          </a:p>
        </p:txBody>
      </p:sp>
      <p:grpSp>
        <p:nvGrpSpPr>
          <p:cNvPr id="3" name="Group 2">
            <a:extLst>
              <a:ext uri="{FF2B5EF4-FFF2-40B4-BE49-F238E27FC236}">
                <a16:creationId xmlns:a16="http://schemas.microsoft.com/office/drawing/2014/main" id="{823A8F84-8D15-49A5-942D-957EBFA83A4A}"/>
              </a:ext>
            </a:extLst>
          </p:cNvPr>
          <p:cNvGrpSpPr/>
          <p:nvPr/>
        </p:nvGrpSpPr>
        <p:grpSpPr>
          <a:xfrm>
            <a:off x="152400" y="2362200"/>
            <a:ext cx="8572500" cy="3209925"/>
            <a:chOff x="76200" y="1824037"/>
            <a:chExt cx="8572500" cy="3209925"/>
          </a:xfrm>
        </p:grpSpPr>
        <p:pic>
          <p:nvPicPr>
            <p:cNvPr id="5" name="Picture 4">
              <a:extLst>
                <a:ext uri="{FF2B5EF4-FFF2-40B4-BE49-F238E27FC236}">
                  <a16:creationId xmlns:a16="http://schemas.microsoft.com/office/drawing/2014/main" id="{596824BD-9267-4E3E-A5DA-3351E23C5CD9}"/>
                </a:ext>
              </a:extLst>
            </p:cNvPr>
            <p:cNvPicPr>
              <a:picLocks noChangeAspect="1"/>
            </p:cNvPicPr>
            <p:nvPr/>
          </p:nvPicPr>
          <p:blipFill>
            <a:blip r:embed="rId2"/>
            <a:stretch>
              <a:fillRect/>
            </a:stretch>
          </p:blipFill>
          <p:spPr>
            <a:xfrm>
              <a:off x="495300" y="1824037"/>
              <a:ext cx="8153400" cy="3209925"/>
            </a:xfrm>
            <a:prstGeom prst="rect">
              <a:avLst/>
            </a:prstGeom>
          </p:spPr>
        </p:pic>
        <p:sp>
          <p:nvSpPr>
            <p:cNvPr id="4100" name="Line 4">
              <a:extLst>
                <a:ext uri="{FF2B5EF4-FFF2-40B4-BE49-F238E27FC236}">
                  <a16:creationId xmlns:a16="http://schemas.microsoft.com/office/drawing/2014/main" id="{A0FEE654-CAA8-4D58-A1D9-061AC4D9E733}"/>
                </a:ext>
              </a:extLst>
            </p:cNvPr>
            <p:cNvSpPr>
              <a:spLocks noChangeShapeType="1"/>
            </p:cNvSpPr>
            <p:nvPr/>
          </p:nvSpPr>
          <p:spPr bwMode="auto">
            <a:xfrm flipV="1">
              <a:off x="76200" y="3581400"/>
              <a:ext cx="533400" cy="2286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8104B33-05B6-4160-86B0-4F1CCDC64406}"/>
              </a:ext>
            </a:extLst>
          </p:cNvPr>
          <p:cNvSpPr>
            <a:spLocks noGrp="1" noChangeArrowheads="1"/>
          </p:cNvSpPr>
          <p:nvPr>
            <p:ph type="title"/>
          </p:nvPr>
        </p:nvSpPr>
        <p:spPr>
          <a:xfrm>
            <a:off x="685800" y="304800"/>
            <a:ext cx="7772400" cy="762000"/>
          </a:xfrm>
        </p:spPr>
        <p:txBody>
          <a:bodyPr/>
          <a:lstStyle/>
          <a:p>
            <a:pPr algn="l" eaLnBrk="1" hangingPunct="1"/>
            <a:r>
              <a:rPr lang="en-US" altLang="en-US" sz="1800" b="1" dirty="0"/>
              <a:t>2) Read the non-disclosure agreement, click “accept” at the bottom of the page, and then you will asked to enter your login information.</a:t>
            </a:r>
          </a:p>
        </p:txBody>
      </p:sp>
      <p:sp>
        <p:nvSpPr>
          <p:cNvPr id="2" name="Slide Number Placeholder 1">
            <a:extLst>
              <a:ext uri="{FF2B5EF4-FFF2-40B4-BE49-F238E27FC236}">
                <a16:creationId xmlns:a16="http://schemas.microsoft.com/office/drawing/2014/main" id="{91B6C1B6-F1C0-4AC3-AE5A-861633EC601D}"/>
              </a:ext>
            </a:extLst>
          </p:cNvPr>
          <p:cNvSpPr>
            <a:spLocks noGrp="1"/>
          </p:cNvSpPr>
          <p:nvPr>
            <p:ph type="sldNum" sz="quarter" idx="12"/>
          </p:nvPr>
        </p:nvSpPr>
        <p:spPr/>
        <p:txBody>
          <a:bodyPr/>
          <a:lstStyle/>
          <a:p>
            <a:fld id="{1B39D208-85D9-4372-BC73-56C59734D6D4}" type="slidenum">
              <a:rPr lang="en-US" altLang="en-US" smtClean="0"/>
              <a:pPr/>
              <a:t>4</a:t>
            </a:fld>
            <a:endParaRPr lang="en-US" altLang="en-US" dirty="0"/>
          </a:p>
        </p:txBody>
      </p:sp>
      <p:grpSp>
        <p:nvGrpSpPr>
          <p:cNvPr id="3" name="Group 2">
            <a:extLst>
              <a:ext uri="{FF2B5EF4-FFF2-40B4-BE49-F238E27FC236}">
                <a16:creationId xmlns:a16="http://schemas.microsoft.com/office/drawing/2014/main" id="{B92DB9A1-1280-4032-8B3F-CA0B1B4A8EFB}"/>
              </a:ext>
            </a:extLst>
          </p:cNvPr>
          <p:cNvGrpSpPr/>
          <p:nvPr/>
        </p:nvGrpSpPr>
        <p:grpSpPr>
          <a:xfrm>
            <a:off x="533400" y="1219200"/>
            <a:ext cx="7248525" cy="5391150"/>
            <a:chOff x="533400" y="990600"/>
            <a:chExt cx="7248525" cy="5391150"/>
          </a:xfrm>
        </p:grpSpPr>
        <p:pic>
          <p:nvPicPr>
            <p:cNvPr id="5" name="Picture 4">
              <a:extLst>
                <a:ext uri="{FF2B5EF4-FFF2-40B4-BE49-F238E27FC236}">
                  <a16:creationId xmlns:a16="http://schemas.microsoft.com/office/drawing/2014/main" id="{A0B7145C-F6A0-4593-89D2-04AB39ED7674}"/>
                </a:ext>
              </a:extLst>
            </p:cNvPr>
            <p:cNvPicPr>
              <a:picLocks noChangeAspect="1"/>
            </p:cNvPicPr>
            <p:nvPr/>
          </p:nvPicPr>
          <p:blipFill>
            <a:blip r:embed="rId2"/>
            <a:stretch>
              <a:fillRect/>
            </a:stretch>
          </p:blipFill>
          <p:spPr>
            <a:xfrm>
              <a:off x="533400" y="990600"/>
              <a:ext cx="7248525" cy="5391150"/>
            </a:xfrm>
            <a:prstGeom prst="rect">
              <a:avLst/>
            </a:prstGeom>
          </p:spPr>
        </p:pic>
        <p:sp>
          <p:nvSpPr>
            <p:cNvPr id="6" name="Rectangle 5">
              <a:extLst>
                <a:ext uri="{FF2B5EF4-FFF2-40B4-BE49-F238E27FC236}">
                  <a16:creationId xmlns:a16="http://schemas.microsoft.com/office/drawing/2014/main" id="{7F3EDBB8-2C0D-43B0-8236-C087C891110B}"/>
                </a:ext>
              </a:extLst>
            </p:cNvPr>
            <p:cNvSpPr/>
            <p:nvPr/>
          </p:nvSpPr>
          <p:spPr>
            <a:xfrm>
              <a:off x="1600200" y="5867400"/>
              <a:ext cx="1066800"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5025277-4C1B-410E-B783-CF0539C6C83B}"/>
              </a:ext>
            </a:extLst>
          </p:cNvPr>
          <p:cNvSpPr>
            <a:spLocks noGrp="1" noChangeArrowheads="1"/>
          </p:cNvSpPr>
          <p:nvPr>
            <p:ph type="title"/>
          </p:nvPr>
        </p:nvSpPr>
        <p:spPr>
          <a:xfrm>
            <a:off x="457200" y="381000"/>
            <a:ext cx="8001000" cy="533400"/>
          </a:xfrm>
          <a:noFill/>
        </p:spPr>
        <p:txBody>
          <a:bodyPr anchor="t"/>
          <a:lstStyle/>
          <a:p>
            <a:pPr algn="l" eaLnBrk="1" hangingPunct="1"/>
            <a:r>
              <a:rPr lang="en-US" altLang="en-US" sz="1800" b="1" dirty="0"/>
              <a:t>3) After a successful log-in, you will select “Upload File” from the screen shown below.</a:t>
            </a:r>
          </a:p>
        </p:txBody>
      </p:sp>
      <p:sp>
        <p:nvSpPr>
          <p:cNvPr id="2" name="Slide Number Placeholder 1">
            <a:extLst>
              <a:ext uri="{FF2B5EF4-FFF2-40B4-BE49-F238E27FC236}">
                <a16:creationId xmlns:a16="http://schemas.microsoft.com/office/drawing/2014/main" id="{9141AEFF-F6A9-40C1-9911-2EF0651338FB}"/>
              </a:ext>
            </a:extLst>
          </p:cNvPr>
          <p:cNvSpPr>
            <a:spLocks noGrp="1"/>
          </p:cNvSpPr>
          <p:nvPr>
            <p:ph type="sldNum" sz="quarter" idx="12"/>
          </p:nvPr>
        </p:nvSpPr>
        <p:spPr/>
        <p:txBody>
          <a:bodyPr/>
          <a:lstStyle/>
          <a:p>
            <a:fld id="{1B39D208-85D9-4372-BC73-56C59734D6D4}" type="slidenum">
              <a:rPr lang="en-US" altLang="en-US" smtClean="0"/>
              <a:pPr/>
              <a:t>5</a:t>
            </a:fld>
            <a:endParaRPr lang="en-US" altLang="en-US" dirty="0"/>
          </a:p>
        </p:txBody>
      </p:sp>
      <p:grpSp>
        <p:nvGrpSpPr>
          <p:cNvPr id="3" name="Group 2">
            <a:extLst>
              <a:ext uri="{FF2B5EF4-FFF2-40B4-BE49-F238E27FC236}">
                <a16:creationId xmlns:a16="http://schemas.microsoft.com/office/drawing/2014/main" id="{AB78D92E-33C7-4117-BA97-01BCA5A9B4A0}"/>
              </a:ext>
            </a:extLst>
          </p:cNvPr>
          <p:cNvGrpSpPr/>
          <p:nvPr/>
        </p:nvGrpSpPr>
        <p:grpSpPr>
          <a:xfrm>
            <a:off x="381000" y="1524000"/>
            <a:ext cx="7853205" cy="4114800"/>
            <a:chOff x="457200" y="1066800"/>
            <a:chExt cx="7853205" cy="4114800"/>
          </a:xfrm>
        </p:grpSpPr>
        <p:pic>
          <p:nvPicPr>
            <p:cNvPr id="5" name="Picture 4">
              <a:extLst>
                <a:ext uri="{FF2B5EF4-FFF2-40B4-BE49-F238E27FC236}">
                  <a16:creationId xmlns:a16="http://schemas.microsoft.com/office/drawing/2014/main" id="{F45FAE14-42EC-4CCE-B868-EAB83DDE6FCB}"/>
                </a:ext>
              </a:extLst>
            </p:cNvPr>
            <p:cNvPicPr>
              <a:picLocks noChangeAspect="1"/>
            </p:cNvPicPr>
            <p:nvPr/>
          </p:nvPicPr>
          <p:blipFill>
            <a:blip r:embed="rId2"/>
            <a:stretch>
              <a:fillRect/>
            </a:stretch>
          </p:blipFill>
          <p:spPr>
            <a:xfrm>
              <a:off x="838200" y="1066800"/>
              <a:ext cx="7472205" cy="4114800"/>
            </a:xfrm>
            <a:prstGeom prst="rect">
              <a:avLst/>
            </a:prstGeom>
          </p:spPr>
        </p:pic>
        <p:sp>
          <p:nvSpPr>
            <p:cNvPr id="6148" name="Line 7">
              <a:extLst>
                <a:ext uri="{FF2B5EF4-FFF2-40B4-BE49-F238E27FC236}">
                  <a16:creationId xmlns:a16="http://schemas.microsoft.com/office/drawing/2014/main" id="{7D573845-6F5E-4ECF-A424-1EF4484E784D}"/>
                </a:ext>
              </a:extLst>
            </p:cNvPr>
            <p:cNvSpPr>
              <a:spLocks noChangeShapeType="1"/>
            </p:cNvSpPr>
            <p:nvPr/>
          </p:nvSpPr>
          <p:spPr bwMode="auto">
            <a:xfrm flipV="1">
              <a:off x="457200" y="2667000"/>
              <a:ext cx="457200" cy="3810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1BFCA1F-5AD4-4E00-8F82-A04CD37A19E0}"/>
              </a:ext>
            </a:extLst>
          </p:cNvPr>
          <p:cNvSpPr>
            <a:spLocks noGrp="1" noChangeArrowheads="1"/>
          </p:cNvSpPr>
          <p:nvPr>
            <p:ph type="title"/>
          </p:nvPr>
        </p:nvSpPr>
        <p:spPr>
          <a:xfrm>
            <a:off x="685800" y="228600"/>
            <a:ext cx="7772400" cy="914400"/>
          </a:xfrm>
        </p:spPr>
        <p:txBody>
          <a:bodyPr/>
          <a:lstStyle/>
          <a:p>
            <a:pPr eaLnBrk="1" hangingPunct="1"/>
            <a:r>
              <a:rPr lang="en-US" altLang="en-US" sz="3200" b="1" u="sng" dirty="0"/>
              <a:t>How should your PPAP file be structured?</a:t>
            </a:r>
          </a:p>
        </p:txBody>
      </p:sp>
      <p:sp>
        <p:nvSpPr>
          <p:cNvPr id="7171" name="Rectangle 3">
            <a:extLst>
              <a:ext uri="{FF2B5EF4-FFF2-40B4-BE49-F238E27FC236}">
                <a16:creationId xmlns:a16="http://schemas.microsoft.com/office/drawing/2014/main" id="{8E19562F-A663-4A84-AE2E-38B1D6532DA7}"/>
              </a:ext>
            </a:extLst>
          </p:cNvPr>
          <p:cNvSpPr>
            <a:spLocks noGrp="1" noChangeArrowheads="1"/>
          </p:cNvSpPr>
          <p:nvPr>
            <p:ph type="body" idx="1"/>
          </p:nvPr>
        </p:nvSpPr>
        <p:spPr>
          <a:xfrm>
            <a:off x="685800" y="1295400"/>
            <a:ext cx="7772400" cy="4191000"/>
          </a:xfrm>
        </p:spPr>
        <p:txBody>
          <a:bodyPr/>
          <a:lstStyle/>
          <a:p>
            <a:pPr eaLnBrk="1" hangingPunct="1">
              <a:lnSpc>
                <a:spcPct val="90000"/>
              </a:lnSpc>
              <a:buFont typeface="Wingdings" panose="05000000000000000000" pitchFamily="2" charset="2"/>
              <a:buChar char="q"/>
            </a:pPr>
            <a:r>
              <a:rPr lang="en-US" altLang="en-US" sz="1800" dirty="0"/>
              <a:t>The PPAP file you upload needs to be zipped. It can be in a PDF format or it can be multiple files that are zipped together.</a:t>
            </a:r>
          </a:p>
          <a:p>
            <a:pPr eaLnBrk="1" hangingPunct="1">
              <a:lnSpc>
                <a:spcPct val="90000"/>
              </a:lnSpc>
              <a:buFont typeface="Wingdings" panose="05000000000000000000" pitchFamily="2" charset="2"/>
              <a:buChar char="q"/>
            </a:pPr>
            <a:endParaRPr lang="en-US" altLang="en-US" sz="1800" dirty="0"/>
          </a:p>
          <a:p>
            <a:pPr eaLnBrk="1" hangingPunct="1">
              <a:lnSpc>
                <a:spcPct val="90000"/>
              </a:lnSpc>
              <a:buFont typeface="Wingdings" panose="05000000000000000000" pitchFamily="2" charset="2"/>
              <a:buChar char="q"/>
            </a:pPr>
            <a:r>
              <a:rPr lang="en-US" altLang="en-US" sz="1800" dirty="0"/>
              <a:t>Please make sure your file name contains the Aptiv part number. </a:t>
            </a:r>
          </a:p>
          <a:p>
            <a:pPr eaLnBrk="1" hangingPunct="1">
              <a:lnSpc>
                <a:spcPct val="90000"/>
              </a:lnSpc>
              <a:buFont typeface="Wingdings" panose="05000000000000000000" pitchFamily="2" charset="2"/>
              <a:buChar char="q"/>
            </a:pPr>
            <a:endParaRPr lang="en-US" altLang="en-US" sz="1800" dirty="0"/>
          </a:p>
          <a:p>
            <a:pPr eaLnBrk="1" hangingPunct="1">
              <a:lnSpc>
                <a:spcPct val="90000"/>
              </a:lnSpc>
              <a:buFont typeface="Wingdings" panose="05000000000000000000" pitchFamily="2" charset="2"/>
              <a:buChar char="q"/>
            </a:pPr>
            <a:r>
              <a:rPr lang="en-US" altLang="en-US" sz="1800" dirty="0"/>
              <a:t>Please make sure your PPAP file has the 18 elements of PPAP (as defined in the 4</a:t>
            </a:r>
            <a:r>
              <a:rPr lang="en-US" altLang="en-US" sz="1800" baseline="30000" dirty="0"/>
              <a:t>th</a:t>
            </a:r>
            <a:r>
              <a:rPr lang="en-US" altLang="en-US" sz="1800" dirty="0"/>
              <a:t> edition AIAG PPAP manual), and make sure they are clearly identified to assist the approvers in locating their particular sections easily. </a:t>
            </a:r>
          </a:p>
          <a:p>
            <a:pPr eaLnBrk="1" hangingPunct="1">
              <a:lnSpc>
                <a:spcPct val="90000"/>
              </a:lnSpc>
              <a:buFont typeface="Wingdings" panose="05000000000000000000" pitchFamily="2" charset="2"/>
              <a:buChar char="q"/>
            </a:pPr>
            <a:endParaRPr lang="en-US" altLang="en-US" sz="1800" dirty="0"/>
          </a:p>
          <a:p>
            <a:pPr eaLnBrk="1" hangingPunct="1">
              <a:lnSpc>
                <a:spcPct val="90000"/>
              </a:lnSpc>
              <a:buFont typeface="Wingdings" panose="05000000000000000000" pitchFamily="2" charset="2"/>
              <a:buChar char="q"/>
            </a:pPr>
            <a:r>
              <a:rPr lang="en-US" altLang="en-US" sz="1800" dirty="0"/>
              <a:t>Please submit one part number per PPAP package. The only exception would be parts on charts. </a:t>
            </a:r>
          </a:p>
        </p:txBody>
      </p:sp>
      <p:sp>
        <p:nvSpPr>
          <p:cNvPr id="2" name="Slide Number Placeholder 1">
            <a:extLst>
              <a:ext uri="{FF2B5EF4-FFF2-40B4-BE49-F238E27FC236}">
                <a16:creationId xmlns:a16="http://schemas.microsoft.com/office/drawing/2014/main" id="{0B9F6E98-ECBD-4ED2-8F93-490852132D1D}"/>
              </a:ext>
            </a:extLst>
          </p:cNvPr>
          <p:cNvSpPr>
            <a:spLocks noGrp="1"/>
          </p:cNvSpPr>
          <p:nvPr>
            <p:ph type="sldNum" sz="quarter" idx="12"/>
          </p:nvPr>
        </p:nvSpPr>
        <p:spPr/>
        <p:txBody>
          <a:bodyPr/>
          <a:lstStyle/>
          <a:p>
            <a:fld id="{1B39D208-85D9-4372-BC73-56C59734D6D4}" type="slidenum">
              <a:rPr lang="en-US" altLang="en-US" smtClean="0"/>
              <a:pPr/>
              <a:t>6</a:t>
            </a:fld>
            <a:endParaRPr lang="en-US" altLang="en-US" dirty="0"/>
          </a:p>
        </p:txBody>
      </p:sp>
      <p:sp>
        <p:nvSpPr>
          <p:cNvPr id="5" name="TextBox 4">
            <a:extLst>
              <a:ext uri="{FF2B5EF4-FFF2-40B4-BE49-F238E27FC236}">
                <a16:creationId xmlns:a16="http://schemas.microsoft.com/office/drawing/2014/main" id="{7B08B091-0282-4991-B078-01034981282F}"/>
              </a:ext>
            </a:extLst>
          </p:cNvPr>
          <p:cNvSpPr txBox="1"/>
          <p:nvPr/>
        </p:nvSpPr>
        <p:spPr>
          <a:xfrm>
            <a:off x="307975" y="5638800"/>
            <a:ext cx="2587625" cy="954107"/>
          </a:xfrm>
          <a:prstGeom prst="rect">
            <a:avLst/>
          </a:prstGeom>
          <a:gradFill flip="none" rotWithShape="1">
            <a:gsLst>
              <a:gs pos="0">
                <a:srgbClr val="FFC000"/>
              </a:gs>
              <a:gs pos="100000">
                <a:schemeClr val="accent5">
                  <a:lumMod val="45000"/>
                  <a:lumOff val="55000"/>
                </a:schemeClr>
              </a:gs>
            </a:gsLst>
            <a:lin ang="18900000" scaled="1"/>
            <a:tileRect/>
          </a:gradFill>
        </p:spPr>
        <p:txBody>
          <a:bodyPr wrap="square" rtlCol="0">
            <a:spAutoFit/>
          </a:bodyPr>
          <a:lstStyle/>
          <a:p>
            <a:r>
              <a:rPr lang="en-US" altLang="en-US" sz="1400" b="1" i="1" dirty="0"/>
              <a:t>NOTE:</a:t>
            </a:r>
            <a:r>
              <a:rPr lang="en-US" altLang="en-US" sz="1400" i="1" dirty="0"/>
              <a:t> Until IT separation between Aptiv &amp; Delphi Technologies is finished, Aptiv drawings will still show Delphi.</a:t>
            </a:r>
            <a:endParaRPr lang="en-US"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A4A6DDA2-81B3-4CFA-A937-43EFD4CED73B}"/>
              </a:ext>
            </a:extLst>
          </p:cNvPr>
          <p:cNvSpPr>
            <a:spLocks noGrp="1" noChangeArrowheads="1"/>
          </p:cNvSpPr>
          <p:nvPr>
            <p:ph type="title"/>
          </p:nvPr>
        </p:nvSpPr>
        <p:spPr>
          <a:xfrm>
            <a:off x="381000" y="457200"/>
            <a:ext cx="8077200" cy="609600"/>
          </a:xfrm>
          <a:noFill/>
        </p:spPr>
        <p:txBody>
          <a:bodyPr anchor="t"/>
          <a:lstStyle/>
          <a:p>
            <a:pPr algn="l" eaLnBrk="1" hangingPunct="1"/>
            <a:r>
              <a:rPr lang="en-US" altLang="en-US" sz="1800" b="1" dirty="0"/>
              <a:t>4) In the Upload File screen  enter the file name or use the browse button to select the “file to upload”.                       </a:t>
            </a:r>
            <a:br>
              <a:rPr lang="en-US" altLang="en-US" sz="1800" b="1" dirty="0"/>
            </a:br>
            <a:br>
              <a:rPr lang="en-US" altLang="en-US" sz="1800" b="1" dirty="0"/>
            </a:br>
            <a:br>
              <a:rPr lang="en-US" altLang="en-US" sz="1800" b="1" dirty="0"/>
            </a:br>
            <a:endParaRPr lang="en-US" altLang="en-US" sz="1800" b="1" i="1" dirty="0"/>
          </a:p>
        </p:txBody>
      </p:sp>
      <p:sp>
        <p:nvSpPr>
          <p:cNvPr id="2" name="Slide Number Placeholder 1">
            <a:extLst>
              <a:ext uri="{FF2B5EF4-FFF2-40B4-BE49-F238E27FC236}">
                <a16:creationId xmlns:a16="http://schemas.microsoft.com/office/drawing/2014/main" id="{4E2DFFE0-7CBD-449E-9971-F5ECF40395E4}"/>
              </a:ext>
            </a:extLst>
          </p:cNvPr>
          <p:cNvSpPr>
            <a:spLocks noGrp="1"/>
          </p:cNvSpPr>
          <p:nvPr>
            <p:ph type="sldNum" sz="quarter" idx="12"/>
          </p:nvPr>
        </p:nvSpPr>
        <p:spPr/>
        <p:txBody>
          <a:bodyPr/>
          <a:lstStyle/>
          <a:p>
            <a:fld id="{1B39D208-85D9-4372-BC73-56C59734D6D4}" type="slidenum">
              <a:rPr lang="en-US" altLang="en-US" smtClean="0"/>
              <a:pPr/>
              <a:t>7</a:t>
            </a:fld>
            <a:endParaRPr lang="en-US" altLang="en-US" dirty="0"/>
          </a:p>
        </p:txBody>
      </p:sp>
      <p:grpSp>
        <p:nvGrpSpPr>
          <p:cNvPr id="3" name="Group 2">
            <a:extLst>
              <a:ext uri="{FF2B5EF4-FFF2-40B4-BE49-F238E27FC236}">
                <a16:creationId xmlns:a16="http://schemas.microsoft.com/office/drawing/2014/main" id="{17156AAF-F461-4F4D-965D-BB5E6B7E70B1}"/>
              </a:ext>
            </a:extLst>
          </p:cNvPr>
          <p:cNvGrpSpPr/>
          <p:nvPr/>
        </p:nvGrpSpPr>
        <p:grpSpPr>
          <a:xfrm>
            <a:off x="0" y="1295400"/>
            <a:ext cx="9144000" cy="5108130"/>
            <a:chOff x="0" y="874935"/>
            <a:chExt cx="9144000" cy="5108130"/>
          </a:xfrm>
        </p:grpSpPr>
        <p:pic>
          <p:nvPicPr>
            <p:cNvPr id="4" name="Picture 3">
              <a:extLst>
                <a:ext uri="{FF2B5EF4-FFF2-40B4-BE49-F238E27FC236}">
                  <a16:creationId xmlns:a16="http://schemas.microsoft.com/office/drawing/2014/main" id="{6B043E82-B6EF-49DB-8B07-82FE4EA73273}"/>
                </a:ext>
              </a:extLst>
            </p:cNvPr>
            <p:cNvPicPr>
              <a:picLocks noChangeAspect="1"/>
            </p:cNvPicPr>
            <p:nvPr/>
          </p:nvPicPr>
          <p:blipFill>
            <a:blip r:embed="rId2"/>
            <a:stretch>
              <a:fillRect/>
            </a:stretch>
          </p:blipFill>
          <p:spPr>
            <a:xfrm>
              <a:off x="0" y="874935"/>
              <a:ext cx="9144000" cy="5108130"/>
            </a:xfrm>
            <a:prstGeom prst="rect">
              <a:avLst/>
            </a:prstGeom>
          </p:spPr>
        </p:pic>
        <p:sp>
          <p:nvSpPr>
            <p:cNvPr id="8196" name="Line 17">
              <a:extLst>
                <a:ext uri="{FF2B5EF4-FFF2-40B4-BE49-F238E27FC236}">
                  <a16:creationId xmlns:a16="http://schemas.microsoft.com/office/drawing/2014/main" id="{680078CD-FCA8-4F5B-9883-1BF4BBBB60F6}"/>
                </a:ext>
              </a:extLst>
            </p:cNvPr>
            <p:cNvSpPr>
              <a:spLocks noChangeShapeType="1"/>
            </p:cNvSpPr>
            <p:nvPr/>
          </p:nvSpPr>
          <p:spPr bwMode="auto">
            <a:xfrm flipV="1">
              <a:off x="368300" y="3200400"/>
              <a:ext cx="914400" cy="6096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DA7D37-5282-408A-B10B-0C0F36DA5C21}"/>
              </a:ext>
            </a:extLst>
          </p:cNvPr>
          <p:cNvSpPr>
            <a:spLocks noGrp="1"/>
          </p:cNvSpPr>
          <p:nvPr>
            <p:ph type="sldNum" sz="quarter" idx="12"/>
          </p:nvPr>
        </p:nvSpPr>
        <p:spPr/>
        <p:txBody>
          <a:bodyPr/>
          <a:lstStyle/>
          <a:p>
            <a:fld id="{1B39D208-85D9-4372-BC73-56C59734D6D4}" type="slidenum">
              <a:rPr lang="en-US" altLang="en-US" smtClean="0"/>
              <a:pPr/>
              <a:t>8</a:t>
            </a:fld>
            <a:endParaRPr lang="en-US" altLang="en-US" dirty="0"/>
          </a:p>
        </p:txBody>
      </p:sp>
      <p:pic>
        <p:nvPicPr>
          <p:cNvPr id="3" name="Picture 2">
            <a:extLst>
              <a:ext uri="{FF2B5EF4-FFF2-40B4-BE49-F238E27FC236}">
                <a16:creationId xmlns:a16="http://schemas.microsoft.com/office/drawing/2014/main" id="{541B91DE-D583-4771-8AB6-8E23B4EC19D3}"/>
              </a:ext>
            </a:extLst>
          </p:cNvPr>
          <p:cNvPicPr>
            <a:picLocks noChangeAspect="1"/>
          </p:cNvPicPr>
          <p:nvPr/>
        </p:nvPicPr>
        <p:blipFill>
          <a:blip r:embed="rId2"/>
          <a:stretch>
            <a:fillRect/>
          </a:stretch>
        </p:blipFill>
        <p:spPr>
          <a:xfrm>
            <a:off x="0" y="1601615"/>
            <a:ext cx="9144000" cy="5158920"/>
          </a:xfrm>
          <a:prstGeom prst="rect">
            <a:avLst/>
          </a:prstGeom>
        </p:spPr>
      </p:pic>
      <p:sp>
        <p:nvSpPr>
          <p:cNvPr id="9221" name="Line 6">
            <a:extLst>
              <a:ext uri="{FF2B5EF4-FFF2-40B4-BE49-F238E27FC236}">
                <a16:creationId xmlns:a16="http://schemas.microsoft.com/office/drawing/2014/main" id="{7238AED0-873A-42EB-8427-94B919F9D818}"/>
              </a:ext>
            </a:extLst>
          </p:cNvPr>
          <p:cNvSpPr>
            <a:spLocks noChangeShapeType="1"/>
          </p:cNvSpPr>
          <p:nvPr/>
        </p:nvSpPr>
        <p:spPr bwMode="auto">
          <a:xfrm>
            <a:off x="457200" y="5206058"/>
            <a:ext cx="428458" cy="182790"/>
          </a:xfrm>
          <a:prstGeom prst="line">
            <a:avLst/>
          </a:prstGeom>
          <a:noFill/>
          <a:ln w="254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5" name="Picture 4">
            <a:extLst>
              <a:ext uri="{FF2B5EF4-FFF2-40B4-BE49-F238E27FC236}">
                <a16:creationId xmlns:a16="http://schemas.microsoft.com/office/drawing/2014/main" id="{159C78D7-6097-4594-88C6-D72A06637726}"/>
              </a:ext>
            </a:extLst>
          </p:cNvPr>
          <p:cNvPicPr>
            <a:picLocks noChangeAspect="1"/>
          </p:cNvPicPr>
          <p:nvPr/>
        </p:nvPicPr>
        <p:blipFill>
          <a:blip r:embed="rId3"/>
          <a:stretch>
            <a:fillRect/>
          </a:stretch>
        </p:blipFill>
        <p:spPr>
          <a:xfrm>
            <a:off x="4911852" y="5257800"/>
            <a:ext cx="2631948" cy="694600"/>
          </a:xfrm>
          <a:prstGeom prst="rect">
            <a:avLst/>
          </a:prstGeom>
        </p:spPr>
      </p:pic>
      <p:cxnSp>
        <p:nvCxnSpPr>
          <p:cNvPr id="9" name="Straight Connector 8">
            <a:extLst>
              <a:ext uri="{FF2B5EF4-FFF2-40B4-BE49-F238E27FC236}">
                <a16:creationId xmlns:a16="http://schemas.microsoft.com/office/drawing/2014/main" id="{8922E0EB-0BE3-461B-A193-4518914448C0}"/>
              </a:ext>
            </a:extLst>
          </p:cNvPr>
          <p:cNvCxnSpPr>
            <a:cxnSpLocks/>
          </p:cNvCxnSpPr>
          <p:nvPr/>
        </p:nvCxnSpPr>
        <p:spPr>
          <a:xfrm>
            <a:off x="3810000" y="5082720"/>
            <a:ext cx="1101852" cy="18279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4F31742-8371-46AC-95A6-A30AEDA33A36}"/>
              </a:ext>
            </a:extLst>
          </p:cNvPr>
          <p:cNvCxnSpPr>
            <a:cxnSpLocks/>
          </p:cNvCxnSpPr>
          <p:nvPr/>
        </p:nvCxnSpPr>
        <p:spPr>
          <a:xfrm>
            <a:off x="3810000" y="5448300"/>
            <a:ext cx="1101852" cy="4191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9220" name="Line 7">
            <a:extLst>
              <a:ext uri="{FF2B5EF4-FFF2-40B4-BE49-F238E27FC236}">
                <a16:creationId xmlns:a16="http://schemas.microsoft.com/office/drawing/2014/main" id="{7DEDBA57-B512-4D42-94BC-B89CD83A1C33}"/>
              </a:ext>
            </a:extLst>
          </p:cNvPr>
          <p:cNvSpPr>
            <a:spLocks noChangeShapeType="1"/>
          </p:cNvSpPr>
          <p:nvPr/>
        </p:nvSpPr>
        <p:spPr bwMode="auto">
          <a:xfrm flipH="1">
            <a:off x="5869170" y="5206057"/>
            <a:ext cx="1979429" cy="307777"/>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 name="TextBox 16">
            <a:extLst>
              <a:ext uri="{FF2B5EF4-FFF2-40B4-BE49-F238E27FC236}">
                <a16:creationId xmlns:a16="http://schemas.microsoft.com/office/drawing/2014/main" id="{E2B7F87C-49D7-4883-8B06-060AA261B1E0}"/>
              </a:ext>
            </a:extLst>
          </p:cNvPr>
          <p:cNvSpPr txBox="1"/>
          <p:nvPr/>
        </p:nvSpPr>
        <p:spPr>
          <a:xfrm>
            <a:off x="7836194" y="5212022"/>
            <a:ext cx="304800" cy="307777"/>
          </a:xfrm>
          <a:prstGeom prst="rect">
            <a:avLst/>
          </a:prstGeom>
          <a:solidFill>
            <a:schemeClr val="bg1"/>
          </a:solidFill>
          <a:ln w="19050">
            <a:solidFill>
              <a:srgbClr val="FF0000"/>
            </a:solidFill>
          </a:ln>
        </p:spPr>
        <p:txBody>
          <a:bodyPr wrap="square" rtlCol="0">
            <a:spAutoFit/>
          </a:bodyPr>
          <a:lstStyle/>
          <a:p>
            <a:r>
              <a:rPr lang="en-US" sz="1400" dirty="0">
                <a:solidFill>
                  <a:srgbClr val="FF0000"/>
                </a:solidFill>
              </a:rPr>
              <a:t>A</a:t>
            </a:r>
          </a:p>
        </p:txBody>
      </p:sp>
      <p:sp>
        <p:nvSpPr>
          <p:cNvPr id="22" name="TextBox 21">
            <a:extLst>
              <a:ext uri="{FF2B5EF4-FFF2-40B4-BE49-F238E27FC236}">
                <a16:creationId xmlns:a16="http://schemas.microsoft.com/office/drawing/2014/main" id="{E54459E8-1DDE-454A-AB4E-82F9E21DFCE6}"/>
              </a:ext>
            </a:extLst>
          </p:cNvPr>
          <p:cNvSpPr txBox="1"/>
          <p:nvPr/>
        </p:nvSpPr>
        <p:spPr>
          <a:xfrm>
            <a:off x="3786083" y="5763702"/>
            <a:ext cx="304800" cy="307777"/>
          </a:xfrm>
          <a:prstGeom prst="rect">
            <a:avLst/>
          </a:prstGeom>
          <a:solidFill>
            <a:schemeClr val="bg1"/>
          </a:solidFill>
          <a:ln w="19050">
            <a:solidFill>
              <a:srgbClr val="FF0000"/>
            </a:solidFill>
          </a:ln>
        </p:spPr>
        <p:txBody>
          <a:bodyPr wrap="square" rtlCol="0">
            <a:spAutoFit/>
          </a:bodyPr>
          <a:lstStyle/>
          <a:p>
            <a:r>
              <a:rPr lang="en-US" sz="1400" dirty="0">
                <a:solidFill>
                  <a:srgbClr val="FF0000"/>
                </a:solidFill>
              </a:rPr>
              <a:t>B</a:t>
            </a:r>
          </a:p>
        </p:txBody>
      </p:sp>
      <p:sp>
        <p:nvSpPr>
          <p:cNvPr id="23" name="TextBox 22">
            <a:extLst>
              <a:ext uri="{FF2B5EF4-FFF2-40B4-BE49-F238E27FC236}">
                <a16:creationId xmlns:a16="http://schemas.microsoft.com/office/drawing/2014/main" id="{3D46F12D-2EE4-48F3-A13D-8E48EA2C9537}"/>
              </a:ext>
            </a:extLst>
          </p:cNvPr>
          <p:cNvSpPr txBox="1"/>
          <p:nvPr/>
        </p:nvSpPr>
        <p:spPr>
          <a:xfrm>
            <a:off x="152400" y="4919633"/>
            <a:ext cx="304800" cy="307777"/>
          </a:xfrm>
          <a:prstGeom prst="rect">
            <a:avLst/>
          </a:prstGeom>
          <a:solidFill>
            <a:schemeClr val="bg1"/>
          </a:solidFill>
          <a:ln w="19050">
            <a:solidFill>
              <a:srgbClr val="FF0000"/>
            </a:solidFill>
          </a:ln>
        </p:spPr>
        <p:txBody>
          <a:bodyPr wrap="square" rtlCol="0">
            <a:spAutoFit/>
          </a:bodyPr>
          <a:lstStyle/>
          <a:p>
            <a:r>
              <a:rPr lang="en-US" sz="1400" dirty="0">
                <a:solidFill>
                  <a:srgbClr val="FF0000"/>
                </a:solidFill>
              </a:rPr>
              <a:t>C</a:t>
            </a:r>
          </a:p>
        </p:txBody>
      </p:sp>
      <p:sp>
        <p:nvSpPr>
          <p:cNvPr id="24" name="Line 7">
            <a:extLst>
              <a:ext uri="{FF2B5EF4-FFF2-40B4-BE49-F238E27FC236}">
                <a16:creationId xmlns:a16="http://schemas.microsoft.com/office/drawing/2014/main" id="{34B653C6-51CC-4525-A5D8-F7558445CE99}"/>
              </a:ext>
            </a:extLst>
          </p:cNvPr>
          <p:cNvSpPr>
            <a:spLocks noChangeShapeType="1"/>
          </p:cNvSpPr>
          <p:nvPr/>
        </p:nvSpPr>
        <p:spPr bwMode="auto">
          <a:xfrm flipV="1">
            <a:off x="4090883" y="5714999"/>
            <a:ext cx="844886" cy="5579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cxnSp>
        <p:nvCxnSpPr>
          <p:cNvPr id="21" name="Straight Connector 20">
            <a:extLst>
              <a:ext uri="{FF2B5EF4-FFF2-40B4-BE49-F238E27FC236}">
                <a16:creationId xmlns:a16="http://schemas.microsoft.com/office/drawing/2014/main" id="{2E51456B-9CA8-4DF0-8B14-19A718F8CA03}"/>
              </a:ext>
            </a:extLst>
          </p:cNvPr>
          <p:cNvCxnSpPr/>
          <p:nvPr/>
        </p:nvCxnSpPr>
        <p:spPr>
          <a:xfrm flipH="1">
            <a:off x="5029200" y="5839047"/>
            <a:ext cx="4572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218" name="Rectangle 2">
            <a:extLst>
              <a:ext uri="{FF2B5EF4-FFF2-40B4-BE49-F238E27FC236}">
                <a16:creationId xmlns:a16="http://schemas.microsoft.com/office/drawing/2014/main" id="{4D82CD3C-8197-4358-ADF8-9D55677B8095}"/>
              </a:ext>
            </a:extLst>
          </p:cNvPr>
          <p:cNvSpPr>
            <a:spLocks noGrp="1" noChangeArrowheads="1"/>
          </p:cNvSpPr>
          <p:nvPr>
            <p:ph type="title"/>
          </p:nvPr>
        </p:nvSpPr>
        <p:spPr>
          <a:xfrm>
            <a:off x="381000" y="304800"/>
            <a:ext cx="8534400" cy="1828800"/>
          </a:xfrm>
          <a:solidFill>
            <a:schemeClr val="bg1"/>
          </a:solidFill>
        </p:spPr>
        <p:txBody>
          <a:bodyPr anchor="t"/>
          <a:lstStyle/>
          <a:p>
            <a:pPr algn="l" eaLnBrk="1" hangingPunct="1"/>
            <a:r>
              <a:rPr lang="en-US" altLang="en-US" sz="1400" dirty="0"/>
              <a:t>5) Select “</a:t>
            </a:r>
            <a:r>
              <a:rPr lang="en-US" altLang="en-US" sz="1400" b="1" u="sng" dirty="0">
                <a:solidFill>
                  <a:srgbClr val="C13B33"/>
                </a:solidFill>
              </a:rPr>
              <a:t>Aptiv PPAPs</a:t>
            </a:r>
            <a:r>
              <a:rPr lang="en-US" altLang="en-US" sz="1400" dirty="0"/>
              <a:t>” (See </a:t>
            </a:r>
            <a:r>
              <a:rPr lang="en-US" altLang="en-US" sz="1400" b="1" dirty="0">
                <a:solidFill>
                  <a:srgbClr val="FF0000"/>
                </a:solidFill>
              </a:rPr>
              <a:t>A </a:t>
            </a:r>
            <a:r>
              <a:rPr lang="en-US" altLang="en-US" sz="1400" b="1" dirty="0">
                <a:solidFill>
                  <a:schemeClr val="tx1"/>
                </a:solidFill>
              </a:rPr>
              <a:t>below )</a:t>
            </a:r>
            <a:r>
              <a:rPr lang="en-US" altLang="en-US" sz="1400" dirty="0"/>
              <a:t> from the Group List menu.  </a:t>
            </a:r>
            <a:r>
              <a:rPr lang="en-US" altLang="en-US" sz="1400" b="1" u="sng" dirty="0"/>
              <a:t>DO NOT USE</a:t>
            </a:r>
            <a:r>
              <a:rPr lang="en-US" altLang="en-US" sz="1400" b="1" dirty="0"/>
              <a:t> </a:t>
            </a:r>
            <a:r>
              <a:rPr lang="en-US" altLang="en-US" sz="1400" dirty="0"/>
              <a:t>the “Select User” dropdown list. </a:t>
            </a:r>
            <a:br>
              <a:rPr lang="en-US" altLang="en-US" sz="1400" dirty="0"/>
            </a:br>
            <a:r>
              <a:rPr lang="en-US" altLang="en-US" sz="1400" dirty="0"/>
              <a:t>- For subsequent PPAP submissions related to SCR (Supplier Change Requests) use “</a:t>
            </a:r>
            <a:r>
              <a:rPr lang="en-US" altLang="en-US" sz="1400" b="1" u="sng" dirty="0">
                <a:solidFill>
                  <a:srgbClr val="C13B33"/>
                </a:solidFill>
              </a:rPr>
              <a:t>Aptiv PPAPs for SCRs and DWG Update</a:t>
            </a:r>
            <a:r>
              <a:rPr lang="en-US" altLang="en-US" sz="1400" dirty="0"/>
              <a:t>”(See </a:t>
            </a:r>
            <a:r>
              <a:rPr lang="en-US" altLang="en-US" sz="1400" dirty="0">
                <a:solidFill>
                  <a:srgbClr val="FF0000"/>
                </a:solidFill>
              </a:rPr>
              <a:t>B</a:t>
            </a:r>
            <a:r>
              <a:rPr lang="en-US" altLang="en-US" sz="1400" dirty="0"/>
              <a:t>).</a:t>
            </a:r>
            <a:br>
              <a:rPr lang="en-US" altLang="en-US" sz="1400" dirty="0"/>
            </a:br>
            <a:r>
              <a:rPr lang="en-US" altLang="en-US" sz="1400" i="1" dirty="0">
                <a:solidFill>
                  <a:srgbClr val="FF0000"/>
                </a:solidFill>
              </a:rPr>
              <a:t>Note: Refer to page 2 if unsure what types of PPAPs are to be submitted to this drop box.  PPAP packages affected by conditions (exceptions) noted on slide 2 shall be submitted as Initial PPAP Packages not as SCR PPAP packages.</a:t>
            </a:r>
            <a:br>
              <a:rPr lang="en-US" altLang="en-US" sz="1400" dirty="0"/>
            </a:br>
            <a:r>
              <a:rPr lang="en-US" altLang="en-US" sz="1400" dirty="0"/>
              <a:t>6) Type in any comments you think may be helpful in the “File Comment” box. See </a:t>
            </a:r>
            <a:r>
              <a:rPr lang="en-US" altLang="en-US" sz="1400" dirty="0">
                <a:solidFill>
                  <a:srgbClr val="FF0000"/>
                </a:solidFill>
              </a:rPr>
              <a:t>C.</a:t>
            </a:r>
          </a:p>
        </p:txBody>
      </p:sp>
      <p:sp>
        <p:nvSpPr>
          <p:cNvPr id="4" name="Multiplication Sign 3">
            <a:extLst>
              <a:ext uri="{FF2B5EF4-FFF2-40B4-BE49-F238E27FC236}">
                <a16:creationId xmlns:a16="http://schemas.microsoft.com/office/drawing/2014/main" id="{FD227351-884C-40D9-8EB2-DF5D265D6F56}"/>
              </a:ext>
            </a:extLst>
          </p:cNvPr>
          <p:cNvSpPr/>
          <p:nvPr/>
        </p:nvSpPr>
        <p:spPr>
          <a:xfrm>
            <a:off x="1828800" y="3886200"/>
            <a:ext cx="1219200" cy="7620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FE79BD-F3F4-408D-8482-DA43A5299479}"/>
              </a:ext>
            </a:extLst>
          </p:cNvPr>
          <p:cNvSpPr>
            <a:spLocks noGrp="1"/>
          </p:cNvSpPr>
          <p:nvPr>
            <p:ph type="sldNum" sz="quarter" idx="12"/>
          </p:nvPr>
        </p:nvSpPr>
        <p:spPr/>
        <p:txBody>
          <a:bodyPr/>
          <a:lstStyle/>
          <a:p>
            <a:fld id="{1B39D208-85D9-4372-BC73-56C59734D6D4}" type="slidenum">
              <a:rPr lang="en-US" altLang="en-US" smtClean="0"/>
              <a:pPr/>
              <a:t>9</a:t>
            </a:fld>
            <a:endParaRPr lang="en-US" altLang="en-US" dirty="0"/>
          </a:p>
        </p:txBody>
      </p:sp>
      <p:pic>
        <p:nvPicPr>
          <p:cNvPr id="3" name="Picture 2">
            <a:extLst>
              <a:ext uri="{FF2B5EF4-FFF2-40B4-BE49-F238E27FC236}">
                <a16:creationId xmlns:a16="http://schemas.microsoft.com/office/drawing/2014/main" id="{302883BC-A90E-4C61-8B3F-027E994CDD4C}"/>
              </a:ext>
            </a:extLst>
          </p:cNvPr>
          <p:cNvPicPr>
            <a:picLocks noChangeAspect="1"/>
          </p:cNvPicPr>
          <p:nvPr/>
        </p:nvPicPr>
        <p:blipFill>
          <a:blip r:embed="rId2"/>
          <a:stretch>
            <a:fillRect/>
          </a:stretch>
        </p:blipFill>
        <p:spPr>
          <a:xfrm>
            <a:off x="0" y="1295400"/>
            <a:ext cx="9144000" cy="5280866"/>
          </a:xfrm>
          <a:prstGeom prst="rect">
            <a:avLst/>
          </a:prstGeom>
        </p:spPr>
      </p:pic>
      <p:sp>
        <p:nvSpPr>
          <p:cNvPr id="10244" name="Line 8">
            <a:extLst>
              <a:ext uri="{FF2B5EF4-FFF2-40B4-BE49-F238E27FC236}">
                <a16:creationId xmlns:a16="http://schemas.microsoft.com/office/drawing/2014/main" id="{8C0EF827-05B0-4E2A-822D-4DA9FCF41949}"/>
              </a:ext>
            </a:extLst>
          </p:cNvPr>
          <p:cNvSpPr>
            <a:spLocks noChangeShapeType="1"/>
          </p:cNvSpPr>
          <p:nvPr/>
        </p:nvSpPr>
        <p:spPr bwMode="auto">
          <a:xfrm>
            <a:off x="3429000" y="5181600"/>
            <a:ext cx="838200" cy="533400"/>
          </a:xfrm>
          <a:prstGeom prst="line">
            <a:avLst/>
          </a:prstGeom>
          <a:noFill/>
          <a:ln w="349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242" name="Rectangle 2">
            <a:extLst>
              <a:ext uri="{FF2B5EF4-FFF2-40B4-BE49-F238E27FC236}">
                <a16:creationId xmlns:a16="http://schemas.microsoft.com/office/drawing/2014/main" id="{305BEC8E-E8FD-46A1-8D84-313E142842D1}"/>
              </a:ext>
            </a:extLst>
          </p:cNvPr>
          <p:cNvSpPr>
            <a:spLocks noGrp="1" noChangeArrowheads="1"/>
          </p:cNvSpPr>
          <p:nvPr>
            <p:ph type="title"/>
          </p:nvPr>
        </p:nvSpPr>
        <p:spPr>
          <a:xfrm>
            <a:off x="381000" y="152400"/>
            <a:ext cx="8077200" cy="1295400"/>
          </a:xfrm>
          <a:solidFill>
            <a:schemeClr val="bg1"/>
          </a:solidFill>
        </p:spPr>
        <p:txBody>
          <a:bodyPr/>
          <a:lstStyle/>
          <a:p>
            <a:pPr algn="l" eaLnBrk="1" hangingPunct="1"/>
            <a:r>
              <a:rPr lang="en-US" altLang="en-US" sz="1600" b="1" dirty="0"/>
              <a:t>7) When complete, the “Upload  File” screen should look something like what is shown below. After you have completed filling out the “Upload File” screen, click the “Upload File” button below the File Comments box to submit the PPAP. You should receive an e-mail saying the file was successfully uploaded.    </a:t>
            </a:r>
            <a:r>
              <a:rPr lang="en-US" altLang="en-US" sz="1600" b="1" dirty="0">
                <a:solidFill>
                  <a:srgbClr val="FF0000"/>
                </a:solidFill>
              </a:rPr>
              <a:t>The file you are uploading will be purged from the database after 30 days.</a:t>
            </a:r>
            <a:endParaRPr lang="en-US" altLang="en-US" sz="1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0C24E81-2D59-4E54-B256-A76E4B6BCCE5}"/>
              </a:ext>
            </a:extLst>
          </p:cNvPr>
          <p:cNvSpPr>
            <a:spLocks noGrp="1" noChangeArrowheads="1"/>
          </p:cNvSpPr>
          <p:nvPr>
            <p:ph type="title"/>
          </p:nvPr>
        </p:nvSpPr>
        <p:spPr/>
        <p:txBody>
          <a:bodyPr/>
          <a:lstStyle/>
          <a:p>
            <a:pPr eaLnBrk="1" hangingPunct="1"/>
            <a:r>
              <a:rPr lang="en-US" altLang="en-US" sz="2400" b="1" u="sng" dirty="0"/>
              <a:t>Where do you send mechanical part samples if applicable?</a:t>
            </a:r>
            <a:br>
              <a:rPr lang="en-US" altLang="en-US" sz="2400" b="1" u="sng" dirty="0"/>
            </a:br>
            <a:r>
              <a:rPr lang="en-US" altLang="en-US" sz="2400" dirty="0"/>
              <a:t>	</a:t>
            </a:r>
          </a:p>
        </p:txBody>
      </p:sp>
      <p:sp>
        <p:nvSpPr>
          <p:cNvPr id="11267" name="Rectangle 3">
            <a:extLst>
              <a:ext uri="{FF2B5EF4-FFF2-40B4-BE49-F238E27FC236}">
                <a16:creationId xmlns:a16="http://schemas.microsoft.com/office/drawing/2014/main" id="{67F77135-C48C-486D-8A15-818550A0D276}"/>
              </a:ext>
            </a:extLst>
          </p:cNvPr>
          <p:cNvSpPr>
            <a:spLocks noGrp="1" noChangeArrowheads="1"/>
          </p:cNvSpPr>
          <p:nvPr>
            <p:ph type="body" idx="1"/>
          </p:nvPr>
        </p:nvSpPr>
        <p:spPr>
          <a:xfrm>
            <a:off x="685800" y="1676400"/>
            <a:ext cx="7772400" cy="4876800"/>
          </a:xfrm>
        </p:spPr>
        <p:txBody>
          <a:bodyPr/>
          <a:lstStyle/>
          <a:p>
            <a:pPr eaLnBrk="1" hangingPunct="1"/>
            <a:r>
              <a:rPr lang="en-US" altLang="en-US" sz="2000" dirty="0"/>
              <a:t>Mechanical part samples including PPAP level 3 parts should be shipped directly to the Aptiv AS&amp;UX engineer your company is working with. </a:t>
            </a:r>
            <a:r>
              <a:rPr lang="en-US" altLang="en-US" sz="2000" strike="sngStrike" dirty="0"/>
              <a:t>If you do not have the Aptiv contact information for shipping samples, then you can use the following address information below. </a:t>
            </a:r>
            <a:r>
              <a:rPr lang="en-US" altLang="en-US" sz="2000" dirty="0"/>
              <a:t>Please include a copy of the PSW you submitted with your electronic PPAP package when shipping sample parts. </a:t>
            </a:r>
          </a:p>
          <a:p>
            <a:pPr eaLnBrk="1" hangingPunct="1"/>
            <a:endParaRPr lang="en-US" altLang="en-US" sz="2000" dirty="0"/>
          </a:p>
          <a:p>
            <a:pPr eaLnBrk="1" hangingPunct="1"/>
            <a:r>
              <a:rPr lang="en-US" altLang="en-US" sz="2000" dirty="0"/>
              <a:t>If you are not sure who to send mechanical sample to, contact the Aptiv Advanced Quality Engineer.</a:t>
            </a:r>
          </a:p>
          <a:p>
            <a:pPr eaLnBrk="1" hangingPunct="1"/>
            <a:endParaRPr lang="en-US" altLang="en-US" sz="2000" dirty="0"/>
          </a:p>
        </p:txBody>
      </p:sp>
      <p:sp>
        <p:nvSpPr>
          <p:cNvPr id="2" name="Slide Number Placeholder 1">
            <a:extLst>
              <a:ext uri="{FF2B5EF4-FFF2-40B4-BE49-F238E27FC236}">
                <a16:creationId xmlns:a16="http://schemas.microsoft.com/office/drawing/2014/main" id="{55D52AE3-0B13-4B6C-8457-B8595A57FEDE}"/>
              </a:ext>
            </a:extLst>
          </p:cNvPr>
          <p:cNvSpPr>
            <a:spLocks noGrp="1"/>
          </p:cNvSpPr>
          <p:nvPr>
            <p:ph type="sldNum" sz="quarter" idx="12"/>
          </p:nvPr>
        </p:nvSpPr>
        <p:spPr/>
        <p:txBody>
          <a:bodyPr/>
          <a:lstStyle/>
          <a:p>
            <a:fld id="{1B39D208-85D9-4372-BC73-56C59734D6D4}" type="slidenum">
              <a:rPr lang="en-US" altLang="en-US" smtClean="0"/>
              <a:pPr/>
              <a:t>10</a:t>
            </a:fld>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a:extLst>
              <a:ext uri="{FF2B5EF4-FFF2-40B4-BE49-F238E27FC236}">
                <a16:creationId xmlns:a16="http://schemas.microsoft.com/office/drawing/2014/main" id="{07D0DBF1-4EDB-430F-96F1-0B51BEE3E150}"/>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q"/>
            </a:pPr>
            <a:r>
              <a:rPr lang="en-US" altLang="en-US" sz="2400" dirty="0"/>
              <a:t>The PSW (part submission warrant) must show </a:t>
            </a:r>
          </a:p>
          <a:p>
            <a:pPr lvl="1" eaLnBrk="1" hangingPunct="1">
              <a:lnSpc>
                <a:spcPct val="90000"/>
              </a:lnSpc>
              <a:buFont typeface="Wingdings" panose="05000000000000000000" pitchFamily="2" charset="2"/>
              <a:buChar char="q"/>
            </a:pPr>
            <a:r>
              <a:rPr lang="en-US" altLang="en-US" sz="2000" dirty="0"/>
              <a:t>the part drawing revision that is being PPAPed</a:t>
            </a:r>
          </a:p>
          <a:p>
            <a:pPr lvl="1" eaLnBrk="1" hangingPunct="1">
              <a:lnSpc>
                <a:spcPct val="90000"/>
              </a:lnSpc>
              <a:buFont typeface="Wingdings" panose="05000000000000000000" pitchFamily="2" charset="2"/>
              <a:buChar char="q"/>
            </a:pPr>
            <a:r>
              <a:rPr lang="en-US" altLang="en-US" sz="2000" dirty="0"/>
              <a:t>the correct manufacturing DUNS code that will supply the part</a:t>
            </a:r>
          </a:p>
          <a:p>
            <a:pPr lvl="1" eaLnBrk="1" hangingPunct="1">
              <a:lnSpc>
                <a:spcPct val="90000"/>
              </a:lnSpc>
              <a:buFont typeface="Wingdings" panose="05000000000000000000" pitchFamily="2" charset="2"/>
              <a:buChar char="q"/>
            </a:pPr>
            <a:r>
              <a:rPr lang="en-US" altLang="en-US" sz="2000" dirty="0"/>
              <a:t>the IMDS tracking number if the part is a purchased part</a:t>
            </a:r>
          </a:p>
          <a:p>
            <a:pPr marL="457200" lvl="1" indent="0" eaLnBrk="1" hangingPunct="1">
              <a:lnSpc>
                <a:spcPct val="90000"/>
              </a:lnSpc>
              <a:buNone/>
            </a:pPr>
            <a:r>
              <a:rPr lang="en-US" altLang="en-US" sz="1600" dirty="0">
                <a:solidFill>
                  <a:srgbClr val="C13B33"/>
                </a:solidFill>
              </a:rPr>
              <a:t>Note: For PSW instructions see pages 13 and 14.</a:t>
            </a:r>
          </a:p>
          <a:p>
            <a:pPr lvl="1" eaLnBrk="1" hangingPunct="1">
              <a:lnSpc>
                <a:spcPct val="90000"/>
              </a:lnSpc>
              <a:buFont typeface="Wingdings" panose="05000000000000000000" pitchFamily="2" charset="2"/>
              <a:buChar char="q"/>
            </a:pPr>
            <a:endParaRPr lang="en-US" altLang="en-US" sz="2000" dirty="0"/>
          </a:p>
          <a:p>
            <a:pPr eaLnBrk="1" hangingPunct="1">
              <a:lnSpc>
                <a:spcPct val="90000"/>
              </a:lnSpc>
              <a:buFont typeface="Wingdings" panose="05000000000000000000" pitchFamily="2" charset="2"/>
              <a:buChar char="q"/>
            </a:pPr>
            <a:r>
              <a:rPr lang="en-US" altLang="en-US" sz="2400" dirty="0"/>
              <a:t>The drawing must be officially released in the Aptiv drawing system.  </a:t>
            </a:r>
          </a:p>
          <a:p>
            <a:pPr marL="400050" lvl="1" indent="0" eaLnBrk="1" hangingPunct="1">
              <a:lnSpc>
                <a:spcPct val="90000"/>
              </a:lnSpc>
              <a:buNone/>
            </a:pPr>
            <a:r>
              <a:rPr lang="en-US" altLang="en-US" sz="1600" i="1" dirty="0">
                <a:solidFill>
                  <a:srgbClr val="C13B33"/>
                </a:solidFill>
              </a:rPr>
              <a:t>NOTE: Until IT separation between Aptiv &amp; Delphi Technologies is finished, Aptiv drawings will still show Delphi.</a:t>
            </a:r>
          </a:p>
          <a:p>
            <a:pPr eaLnBrk="1" hangingPunct="1">
              <a:lnSpc>
                <a:spcPct val="90000"/>
              </a:lnSpc>
              <a:buFont typeface="Wingdings" panose="05000000000000000000" pitchFamily="2" charset="2"/>
              <a:buChar char="q"/>
            </a:pPr>
            <a:endParaRPr lang="en-US" altLang="en-US" sz="2400" dirty="0"/>
          </a:p>
          <a:p>
            <a:pPr eaLnBrk="1" hangingPunct="1">
              <a:lnSpc>
                <a:spcPct val="90000"/>
              </a:lnSpc>
              <a:buFont typeface="Wingdings" panose="05000000000000000000" pitchFamily="2" charset="2"/>
              <a:buChar char="q"/>
            </a:pPr>
            <a:r>
              <a:rPr lang="en-US" altLang="en-US" sz="2400" dirty="0"/>
              <a:t>The part must be officially sourced if it is a purchased part.</a:t>
            </a:r>
          </a:p>
          <a:p>
            <a:pPr lvl="1" eaLnBrk="1" hangingPunct="1">
              <a:lnSpc>
                <a:spcPct val="90000"/>
              </a:lnSpc>
              <a:buFont typeface="Wingdings" panose="05000000000000000000" pitchFamily="2" charset="2"/>
              <a:buChar char="q"/>
            </a:pPr>
            <a:endParaRPr lang="en-US" altLang="en-US" sz="2000" dirty="0"/>
          </a:p>
          <a:p>
            <a:pPr eaLnBrk="1" hangingPunct="1">
              <a:lnSpc>
                <a:spcPct val="90000"/>
              </a:lnSpc>
            </a:pPr>
            <a:endParaRPr lang="en-US" altLang="en-US" sz="2400" dirty="0"/>
          </a:p>
        </p:txBody>
      </p:sp>
      <p:sp>
        <p:nvSpPr>
          <p:cNvPr id="12291" name="Rectangle 6">
            <a:extLst>
              <a:ext uri="{FF2B5EF4-FFF2-40B4-BE49-F238E27FC236}">
                <a16:creationId xmlns:a16="http://schemas.microsoft.com/office/drawing/2014/main" id="{8105BFC6-C012-4BC1-9B22-1959D21970FC}"/>
              </a:ext>
            </a:extLst>
          </p:cNvPr>
          <p:cNvSpPr>
            <a:spLocks noGrp="1" noChangeArrowheads="1"/>
          </p:cNvSpPr>
          <p:nvPr>
            <p:ph type="title"/>
          </p:nvPr>
        </p:nvSpPr>
        <p:spPr/>
        <p:txBody>
          <a:bodyPr/>
          <a:lstStyle/>
          <a:p>
            <a:pPr eaLnBrk="1" hangingPunct="1"/>
            <a:r>
              <a:rPr lang="en-US" altLang="en-US" sz="3200" b="1" u="sng" dirty="0"/>
              <a:t>Requirements for a PPAP to be processed</a:t>
            </a:r>
            <a:r>
              <a:rPr lang="en-US" altLang="en-US" b="1" u="sng" dirty="0"/>
              <a:t> </a:t>
            </a:r>
          </a:p>
        </p:txBody>
      </p:sp>
      <p:sp>
        <p:nvSpPr>
          <p:cNvPr id="2" name="Slide Number Placeholder 1">
            <a:extLst>
              <a:ext uri="{FF2B5EF4-FFF2-40B4-BE49-F238E27FC236}">
                <a16:creationId xmlns:a16="http://schemas.microsoft.com/office/drawing/2014/main" id="{A2B216C8-55BB-4DAE-912C-391C1162683E}"/>
              </a:ext>
            </a:extLst>
          </p:cNvPr>
          <p:cNvSpPr>
            <a:spLocks noGrp="1"/>
          </p:cNvSpPr>
          <p:nvPr>
            <p:ph type="sldNum" sz="quarter" idx="12"/>
          </p:nvPr>
        </p:nvSpPr>
        <p:spPr/>
        <p:txBody>
          <a:bodyPr/>
          <a:lstStyle/>
          <a:p>
            <a:fld id="{1B39D208-85D9-4372-BC73-56C59734D6D4}" type="slidenum">
              <a:rPr lang="en-US" altLang="en-US" smtClean="0"/>
              <a:pPr/>
              <a:t>11</a:t>
            </a:fld>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62833B8-FEBF-4D63-A2DD-1698E77B610F}"/>
              </a:ext>
            </a:extLst>
          </p:cNvPr>
          <p:cNvSpPr>
            <a:spLocks noGrp="1" noChangeArrowheads="1"/>
          </p:cNvSpPr>
          <p:nvPr>
            <p:ph type="title"/>
          </p:nvPr>
        </p:nvSpPr>
        <p:spPr>
          <a:xfrm>
            <a:off x="381000" y="304800"/>
            <a:ext cx="7772400" cy="609600"/>
          </a:xfrm>
        </p:spPr>
        <p:txBody>
          <a:bodyPr/>
          <a:lstStyle/>
          <a:p>
            <a:pPr eaLnBrk="1" hangingPunct="1"/>
            <a:r>
              <a:rPr lang="en-US" altLang="en-US" sz="3200" b="1" u="sng" dirty="0"/>
              <a:t>Requirements for PSW / PPAP</a:t>
            </a:r>
          </a:p>
        </p:txBody>
      </p:sp>
      <p:sp>
        <p:nvSpPr>
          <p:cNvPr id="13315" name="Rectangle 3">
            <a:extLst>
              <a:ext uri="{FF2B5EF4-FFF2-40B4-BE49-F238E27FC236}">
                <a16:creationId xmlns:a16="http://schemas.microsoft.com/office/drawing/2014/main" id="{2B6C29D3-D01F-4F4E-9043-06EE39B5C92F}"/>
              </a:ext>
            </a:extLst>
          </p:cNvPr>
          <p:cNvSpPr>
            <a:spLocks noGrp="1" noChangeArrowheads="1"/>
          </p:cNvSpPr>
          <p:nvPr>
            <p:ph type="body" idx="1"/>
          </p:nvPr>
        </p:nvSpPr>
        <p:spPr>
          <a:xfrm>
            <a:off x="685800" y="1143000"/>
            <a:ext cx="7772400" cy="5029200"/>
          </a:xfrm>
        </p:spPr>
        <p:txBody>
          <a:bodyPr/>
          <a:lstStyle/>
          <a:p>
            <a:pPr eaLnBrk="1" hangingPunct="1">
              <a:lnSpc>
                <a:spcPct val="80000"/>
              </a:lnSpc>
              <a:buFont typeface="Wingdings" panose="05000000000000000000" pitchFamily="2" charset="2"/>
              <a:buChar char="q"/>
            </a:pPr>
            <a:r>
              <a:rPr lang="en-US" altLang="en-US" sz="2400" dirty="0"/>
              <a:t>The PSW </a:t>
            </a:r>
            <a:r>
              <a:rPr lang="en-US" altLang="en-US" sz="2400" u="sng" dirty="0">
                <a:solidFill>
                  <a:schemeClr val="tx2"/>
                </a:solidFill>
              </a:rPr>
              <a:t>MUST</a:t>
            </a:r>
            <a:r>
              <a:rPr lang="en-US" altLang="en-US" sz="2400" dirty="0"/>
              <a:t> be compliant to the AIAG Production Part Approval Process PPAP Manual, 4</a:t>
            </a:r>
            <a:r>
              <a:rPr lang="en-US" altLang="en-US" sz="2400" baseline="30000" dirty="0"/>
              <a:t>th</a:t>
            </a:r>
            <a:r>
              <a:rPr lang="en-US" altLang="en-US" sz="2400" dirty="0"/>
              <a:t> Edition</a:t>
            </a:r>
          </a:p>
          <a:p>
            <a:pPr lvl="1" eaLnBrk="1" hangingPunct="1">
              <a:lnSpc>
                <a:spcPct val="80000"/>
              </a:lnSpc>
              <a:buFont typeface="Wingdings" panose="05000000000000000000" pitchFamily="2" charset="2"/>
              <a:buChar char="q"/>
            </a:pPr>
            <a:r>
              <a:rPr lang="en-US" altLang="en-US" sz="1800" dirty="0"/>
              <a:t>Reference Appendix A “Completion of the Part Submission Warrant (PSW)” PPAP 4</a:t>
            </a:r>
            <a:r>
              <a:rPr lang="en-US" altLang="en-US" sz="1800" baseline="30000" dirty="0"/>
              <a:t>th</a:t>
            </a:r>
            <a:r>
              <a:rPr lang="en-US" altLang="en-US" sz="1800" dirty="0"/>
              <a:t> Edition, page 22 – 23.</a:t>
            </a:r>
          </a:p>
          <a:p>
            <a:pPr lvl="1" eaLnBrk="1" hangingPunct="1">
              <a:lnSpc>
                <a:spcPct val="80000"/>
              </a:lnSpc>
            </a:pPr>
            <a:endParaRPr lang="en-US" altLang="en-US" sz="1800" dirty="0"/>
          </a:p>
          <a:p>
            <a:pPr eaLnBrk="1" hangingPunct="1">
              <a:lnSpc>
                <a:spcPct val="80000"/>
              </a:lnSpc>
              <a:buFont typeface="Wingdings" panose="05000000000000000000" pitchFamily="2" charset="2"/>
              <a:buChar char="q"/>
            </a:pPr>
            <a:r>
              <a:rPr lang="en-US" altLang="en-US" sz="2400" dirty="0"/>
              <a:t>PPAP submissions for Chart Drawings ONLY, </a:t>
            </a:r>
            <a:r>
              <a:rPr lang="en-US" altLang="en-US" sz="2400" u="sng" dirty="0">
                <a:solidFill>
                  <a:schemeClr val="tx2"/>
                </a:solidFill>
              </a:rPr>
              <a:t>MUST</a:t>
            </a:r>
            <a:r>
              <a:rPr lang="en-US" altLang="en-US" sz="2400" dirty="0"/>
              <a:t> have an attached form with each part number listed as indicated.</a:t>
            </a:r>
          </a:p>
          <a:p>
            <a:pPr eaLnBrk="1" hangingPunct="1">
              <a:lnSpc>
                <a:spcPct val="80000"/>
              </a:lnSpc>
              <a:buFontTx/>
              <a:buNone/>
            </a:pPr>
            <a:endParaRPr lang="en-US" altLang="en-US" sz="2400" dirty="0"/>
          </a:p>
          <a:p>
            <a:pPr eaLnBrk="1" hangingPunct="1">
              <a:lnSpc>
                <a:spcPct val="80000"/>
              </a:lnSpc>
              <a:buFont typeface="Wingdings" panose="05000000000000000000" pitchFamily="2" charset="2"/>
              <a:buChar char="q"/>
            </a:pPr>
            <a:endParaRPr lang="en-US" altLang="en-US" sz="2400" dirty="0"/>
          </a:p>
          <a:p>
            <a:pPr eaLnBrk="1" hangingPunct="1">
              <a:lnSpc>
                <a:spcPct val="80000"/>
              </a:lnSpc>
              <a:buFont typeface="Wingdings" panose="05000000000000000000" pitchFamily="2" charset="2"/>
              <a:buChar char="q"/>
            </a:pPr>
            <a:endParaRPr lang="en-US" altLang="en-US" sz="2400" dirty="0"/>
          </a:p>
          <a:p>
            <a:pPr eaLnBrk="1" hangingPunct="1">
              <a:lnSpc>
                <a:spcPct val="80000"/>
              </a:lnSpc>
              <a:buFont typeface="Wingdings" panose="05000000000000000000" pitchFamily="2" charset="2"/>
              <a:buChar char="q"/>
            </a:pPr>
            <a:endParaRPr lang="en-US" altLang="en-US" sz="1600" dirty="0"/>
          </a:p>
          <a:p>
            <a:pPr marL="400050" lvl="1" indent="0" eaLnBrk="1" hangingPunct="1">
              <a:lnSpc>
                <a:spcPct val="80000"/>
              </a:lnSpc>
              <a:buNone/>
            </a:pPr>
            <a:r>
              <a:rPr lang="en-US" altLang="en-US" sz="1600" i="1" dirty="0">
                <a:solidFill>
                  <a:srgbClr val="C13B33"/>
                </a:solidFill>
              </a:rPr>
              <a:t>Note: For revision naming assistance see pages 16-19</a:t>
            </a:r>
            <a:r>
              <a:rPr lang="en-US" altLang="en-US" sz="1600" i="1" dirty="0">
                <a:solidFill>
                  <a:srgbClr val="FF0000"/>
                </a:solidFill>
              </a:rPr>
              <a:t>.</a:t>
            </a:r>
          </a:p>
          <a:p>
            <a:pPr eaLnBrk="1" hangingPunct="1">
              <a:lnSpc>
                <a:spcPct val="80000"/>
              </a:lnSpc>
              <a:buFont typeface="Wingdings" panose="05000000000000000000" pitchFamily="2" charset="2"/>
              <a:buChar char="q"/>
            </a:pPr>
            <a:endParaRPr lang="en-US" altLang="en-US" sz="2400" dirty="0"/>
          </a:p>
          <a:p>
            <a:pPr eaLnBrk="1" hangingPunct="1">
              <a:lnSpc>
                <a:spcPct val="80000"/>
              </a:lnSpc>
              <a:buFont typeface="Wingdings" panose="05000000000000000000" pitchFamily="2" charset="2"/>
              <a:buChar char="q"/>
            </a:pPr>
            <a:r>
              <a:rPr lang="en-US" altLang="en-US" sz="2400" dirty="0"/>
              <a:t>All PPAP documentation </a:t>
            </a:r>
            <a:r>
              <a:rPr lang="en-US" altLang="en-US" sz="2400" u="sng" dirty="0">
                <a:solidFill>
                  <a:schemeClr val="tx2"/>
                </a:solidFill>
              </a:rPr>
              <a:t>MUST</a:t>
            </a:r>
            <a:r>
              <a:rPr lang="en-US" altLang="en-US" sz="2400" dirty="0"/>
              <a:t> be in English or include an accurate English translation on them. </a:t>
            </a:r>
          </a:p>
          <a:p>
            <a:pPr eaLnBrk="1" hangingPunct="1">
              <a:lnSpc>
                <a:spcPct val="80000"/>
              </a:lnSpc>
              <a:buFont typeface="Wingdings" panose="05000000000000000000" pitchFamily="2" charset="2"/>
              <a:buNone/>
            </a:pPr>
            <a:endParaRPr lang="en-US" altLang="en-US" sz="2400" dirty="0"/>
          </a:p>
        </p:txBody>
      </p:sp>
      <p:pic>
        <p:nvPicPr>
          <p:cNvPr id="13316" name="Picture 6">
            <a:extLst>
              <a:ext uri="{FF2B5EF4-FFF2-40B4-BE49-F238E27FC236}">
                <a16:creationId xmlns:a16="http://schemas.microsoft.com/office/drawing/2014/main" id="{77046C41-4B11-4523-9B2E-2E35289DB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05200"/>
            <a:ext cx="7696200"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B6B52E7-91F6-4210-9C46-AB20C7FFD375}"/>
              </a:ext>
            </a:extLst>
          </p:cNvPr>
          <p:cNvSpPr>
            <a:spLocks noGrp="1"/>
          </p:cNvSpPr>
          <p:nvPr>
            <p:ph type="sldNum" sz="quarter" idx="12"/>
          </p:nvPr>
        </p:nvSpPr>
        <p:spPr/>
        <p:txBody>
          <a:bodyPr/>
          <a:lstStyle/>
          <a:p>
            <a:fld id="{1B39D208-85D9-4372-BC73-56C59734D6D4}" type="slidenum">
              <a:rPr lang="en-US" altLang="en-US" smtClean="0"/>
              <a:pPr/>
              <a:t>12</a:t>
            </a:fld>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5">
            <a:extLst>
              <a:ext uri="{FF2B5EF4-FFF2-40B4-BE49-F238E27FC236}">
                <a16:creationId xmlns:a16="http://schemas.microsoft.com/office/drawing/2014/main" id="{FB167773-646C-4C81-AAF0-BE3A50CA5527}"/>
              </a:ext>
            </a:extLst>
          </p:cNvPr>
          <p:cNvSpPr>
            <a:spLocks noChangeArrowheads="1"/>
          </p:cNvSpPr>
          <p:nvPr/>
        </p:nvSpPr>
        <p:spPr bwMode="auto">
          <a:xfrm>
            <a:off x="304800" y="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Requirements for PSW</a:t>
            </a:r>
          </a:p>
        </p:txBody>
      </p:sp>
      <p:pic>
        <p:nvPicPr>
          <p:cNvPr id="14339" name="Picture 7">
            <a:extLst>
              <a:ext uri="{FF2B5EF4-FFF2-40B4-BE49-F238E27FC236}">
                <a16:creationId xmlns:a16="http://schemas.microsoft.com/office/drawing/2014/main" id="{D8A83297-7CE9-4A58-8406-BF5D7EE76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2" y="1065657"/>
            <a:ext cx="8405812"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8">
            <a:extLst>
              <a:ext uri="{FF2B5EF4-FFF2-40B4-BE49-F238E27FC236}">
                <a16:creationId xmlns:a16="http://schemas.microsoft.com/office/drawing/2014/main" id="{317F2E10-E85E-4506-87DE-9AE2931CAF03}"/>
              </a:ext>
            </a:extLst>
          </p:cNvPr>
          <p:cNvSpPr txBox="1">
            <a:spLocks noChangeArrowheads="1"/>
          </p:cNvSpPr>
          <p:nvPr/>
        </p:nvSpPr>
        <p:spPr bwMode="auto">
          <a:xfrm>
            <a:off x="1774825" y="1671638"/>
            <a:ext cx="3105081"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 Part Name as on Aptiv Drawing</a:t>
            </a:r>
          </a:p>
        </p:txBody>
      </p:sp>
      <p:sp>
        <p:nvSpPr>
          <p:cNvPr id="14341" name="Text Box 9">
            <a:extLst>
              <a:ext uri="{FF2B5EF4-FFF2-40B4-BE49-F238E27FC236}">
                <a16:creationId xmlns:a16="http://schemas.microsoft.com/office/drawing/2014/main" id="{4AA7F245-12EB-4D4E-B6F1-66B5312DF484}"/>
              </a:ext>
            </a:extLst>
          </p:cNvPr>
          <p:cNvSpPr txBox="1">
            <a:spLocks noChangeArrowheads="1"/>
          </p:cNvSpPr>
          <p:nvPr/>
        </p:nvSpPr>
        <p:spPr bwMode="auto">
          <a:xfrm>
            <a:off x="6918325" y="1658938"/>
            <a:ext cx="1678665"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 Part Number</a:t>
            </a:r>
          </a:p>
        </p:txBody>
      </p:sp>
      <p:sp>
        <p:nvSpPr>
          <p:cNvPr id="14342" name="Text Box 10">
            <a:extLst>
              <a:ext uri="{FF2B5EF4-FFF2-40B4-BE49-F238E27FC236}">
                <a16:creationId xmlns:a16="http://schemas.microsoft.com/office/drawing/2014/main" id="{A3934F5B-0E8B-437E-9B0C-04DE488E1C77}"/>
              </a:ext>
            </a:extLst>
          </p:cNvPr>
          <p:cNvSpPr txBox="1">
            <a:spLocks noChangeArrowheads="1"/>
          </p:cNvSpPr>
          <p:nvPr/>
        </p:nvSpPr>
        <p:spPr bwMode="auto">
          <a:xfrm>
            <a:off x="2803525" y="1963738"/>
            <a:ext cx="946093"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 P/N</a:t>
            </a:r>
          </a:p>
        </p:txBody>
      </p:sp>
      <p:sp>
        <p:nvSpPr>
          <p:cNvPr id="14343" name="Text Box 11">
            <a:extLst>
              <a:ext uri="{FF2B5EF4-FFF2-40B4-BE49-F238E27FC236}">
                <a16:creationId xmlns:a16="http://schemas.microsoft.com/office/drawing/2014/main" id="{0DD46C0D-8BC2-4BD9-A293-5E9B188CBDBA}"/>
              </a:ext>
            </a:extLst>
          </p:cNvPr>
          <p:cNvSpPr txBox="1">
            <a:spLocks noChangeArrowheads="1"/>
          </p:cNvSpPr>
          <p:nvPr/>
        </p:nvSpPr>
        <p:spPr bwMode="auto">
          <a:xfrm>
            <a:off x="7413625" y="1938338"/>
            <a:ext cx="1220788"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Supplier P/N</a:t>
            </a:r>
          </a:p>
        </p:txBody>
      </p:sp>
      <p:sp>
        <p:nvSpPr>
          <p:cNvPr id="14344" name="Text Box 12">
            <a:extLst>
              <a:ext uri="{FF2B5EF4-FFF2-40B4-BE49-F238E27FC236}">
                <a16:creationId xmlns:a16="http://schemas.microsoft.com/office/drawing/2014/main" id="{89C92CF6-D1E8-45BE-84E7-894C59A83128}"/>
              </a:ext>
            </a:extLst>
          </p:cNvPr>
          <p:cNvSpPr txBox="1">
            <a:spLocks noChangeArrowheads="1"/>
          </p:cNvSpPr>
          <p:nvPr/>
        </p:nvSpPr>
        <p:spPr bwMode="auto">
          <a:xfrm>
            <a:off x="3413125" y="2243138"/>
            <a:ext cx="2039341"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 Drawing Revision</a:t>
            </a:r>
          </a:p>
        </p:txBody>
      </p:sp>
      <p:sp>
        <p:nvSpPr>
          <p:cNvPr id="14345" name="Text Box 13">
            <a:extLst>
              <a:ext uri="{FF2B5EF4-FFF2-40B4-BE49-F238E27FC236}">
                <a16:creationId xmlns:a16="http://schemas.microsoft.com/office/drawing/2014/main" id="{ED8D7A84-C9C2-460F-93DA-CD12FC9E10C1}"/>
              </a:ext>
            </a:extLst>
          </p:cNvPr>
          <p:cNvSpPr txBox="1">
            <a:spLocks noChangeArrowheads="1"/>
          </p:cNvSpPr>
          <p:nvPr/>
        </p:nvSpPr>
        <p:spPr bwMode="auto">
          <a:xfrm>
            <a:off x="6486525" y="2217738"/>
            <a:ext cx="1729961"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 Drawing Date</a:t>
            </a:r>
          </a:p>
        </p:txBody>
      </p:sp>
      <p:sp>
        <p:nvSpPr>
          <p:cNvPr id="14346" name="Text Box 14">
            <a:extLst>
              <a:ext uri="{FF2B5EF4-FFF2-40B4-BE49-F238E27FC236}">
                <a16:creationId xmlns:a16="http://schemas.microsoft.com/office/drawing/2014/main" id="{6C55C0CA-7B0B-4646-B8F8-A4A97DD80607}"/>
              </a:ext>
            </a:extLst>
          </p:cNvPr>
          <p:cNvSpPr txBox="1">
            <a:spLocks noChangeArrowheads="1"/>
          </p:cNvSpPr>
          <p:nvPr/>
        </p:nvSpPr>
        <p:spPr bwMode="auto">
          <a:xfrm>
            <a:off x="1914525" y="3614738"/>
            <a:ext cx="26797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Supplier Mfg / Fab Site &amp; DUNS</a:t>
            </a:r>
          </a:p>
        </p:txBody>
      </p:sp>
      <p:sp>
        <p:nvSpPr>
          <p:cNvPr id="14347" name="Text Box 15">
            <a:extLst>
              <a:ext uri="{FF2B5EF4-FFF2-40B4-BE49-F238E27FC236}">
                <a16:creationId xmlns:a16="http://schemas.microsoft.com/office/drawing/2014/main" id="{29684786-08C7-493A-841D-99BB34A17E47}"/>
              </a:ext>
            </a:extLst>
          </p:cNvPr>
          <p:cNvSpPr txBox="1">
            <a:spLocks noChangeArrowheads="1"/>
          </p:cNvSpPr>
          <p:nvPr/>
        </p:nvSpPr>
        <p:spPr bwMode="auto">
          <a:xfrm>
            <a:off x="1990725" y="4046538"/>
            <a:ext cx="2627313"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Supplier Mfg / Fab Site Address</a:t>
            </a:r>
          </a:p>
        </p:txBody>
      </p:sp>
      <p:sp>
        <p:nvSpPr>
          <p:cNvPr id="14348" name="Text Box 16">
            <a:extLst>
              <a:ext uri="{FF2B5EF4-FFF2-40B4-BE49-F238E27FC236}">
                <a16:creationId xmlns:a16="http://schemas.microsoft.com/office/drawing/2014/main" id="{83D6D973-6C15-4D2C-873B-E16891DC2F76}"/>
              </a:ext>
            </a:extLst>
          </p:cNvPr>
          <p:cNvSpPr txBox="1">
            <a:spLocks noChangeArrowheads="1"/>
          </p:cNvSpPr>
          <p:nvPr/>
        </p:nvSpPr>
        <p:spPr bwMode="auto">
          <a:xfrm>
            <a:off x="5724525" y="3640138"/>
            <a:ext cx="2627313"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Aptiv</a:t>
            </a:r>
          </a:p>
        </p:txBody>
      </p:sp>
      <p:sp>
        <p:nvSpPr>
          <p:cNvPr id="14349" name="Text Box 17">
            <a:extLst>
              <a:ext uri="{FF2B5EF4-FFF2-40B4-BE49-F238E27FC236}">
                <a16:creationId xmlns:a16="http://schemas.microsoft.com/office/drawing/2014/main" id="{18DA7E6E-6621-4C5C-91CD-C5B98CF00DBC}"/>
              </a:ext>
            </a:extLst>
          </p:cNvPr>
          <p:cNvSpPr txBox="1">
            <a:spLocks noChangeArrowheads="1"/>
          </p:cNvSpPr>
          <p:nvPr/>
        </p:nvSpPr>
        <p:spPr bwMode="auto">
          <a:xfrm>
            <a:off x="5851525" y="4795838"/>
            <a:ext cx="248602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Check yes with IMDS number</a:t>
            </a:r>
          </a:p>
        </p:txBody>
      </p:sp>
      <p:sp>
        <p:nvSpPr>
          <p:cNvPr id="14350" name="Text Box 18">
            <a:extLst>
              <a:ext uri="{FF2B5EF4-FFF2-40B4-BE49-F238E27FC236}">
                <a16:creationId xmlns:a16="http://schemas.microsoft.com/office/drawing/2014/main" id="{9D03A3F2-AD21-4E67-8E24-ECF9B450B705}"/>
              </a:ext>
            </a:extLst>
          </p:cNvPr>
          <p:cNvSpPr txBox="1">
            <a:spLocks noChangeArrowheads="1"/>
          </p:cNvSpPr>
          <p:nvPr/>
        </p:nvSpPr>
        <p:spPr bwMode="auto">
          <a:xfrm>
            <a:off x="2813050" y="6249988"/>
            <a:ext cx="4578350" cy="303212"/>
          </a:xfrm>
          <a:prstGeom prst="rect">
            <a:avLst/>
          </a:prstGeom>
          <a:solidFill>
            <a:srgbClr val="FFFF00"/>
          </a:solidFill>
          <a:ln w="28575">
            <a:solidFill>
              <a:srgbClr val="0004E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0004EE"/>
                </a:solidFill>
              </a:rPr>
              <a:t>Complete remaining form as specified in PPAP 4</a:t>
            </a:r>
            <a:r>
              <a:rPr lang="en-US" altLang="en-US" sz="1200" b="1" baseline="30000" dirty="0">
                <a:solidFill>
                  <a:srgbClr val="0004EE"/>
                </a:solidFill>
              </a:rPr>
              <a:t>th</a:t>
            </a:r>
            <a:r>
              <a:rPr lang="en-US" altLang="en-US" sz="1200" b="1" dirty="0">
                <a:solidFill>
                  <a:srgbClr val="0004EE"/>
                </a:solidFill>
              </a:rPr>
              <a:t> Edition, page 22</a:t>
            </a:r>
          </a:p>
        </p:txBody>
      </p:sp>
      <p:sp>
        <p:nvSpPr>
          <p:cNvPr id="14351" name="Text Box 19">
            <a:extLst>
              <a:ext uri="{FF2B5EF4-FFF2-40B4-BE49-F238E27FC236}">
                <a16:creationId xmlns:a16="http://schemas.microsoft.com/office/drawing/2014/main" id="{3CC03839-CB62-49F9-8123-D9DDF70DDE9B}"/>
              </a:ext>
            </a:extLst>
          </p:cNvPr>
          <p:cNvSpPr txBox="1">
            <a:spLocks noChangeArrowheads="1"/>
          </p:cNvSpPr>
          <p:nvPr/>
        </p:nvSpPr>
        <p:spPr bwMode="auto">
          <a:xfrm>
            <a:off x="4492625" y="5303838"/>
            <a:ext cx="1325563"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rPr>
              <a:t>IMDS Number</a:t>
            </a:r>
          </a:p>
        </p:txBody>
      </p:sp>
      <p:sp>
        <p:nvSpPr>
          <p:cNvPr id="14352" name="Text Box 20">
            <a:extLst>
              <a:ext uri="{FF2B5EF4-FFF2-40B4-BE49-F238E27FC236}">
                <a16:creationId xmlns:a16="http://schemas.microsoft.com/office/drawing/2014/main" id="{A607BCD2-26BB-484D-9283-6275D8AF72A4}"/>
              </a:ext>
            </a:extLst>
          </p:cNvPr>
          <p:cNvSpPr txBox="1">
            <a:spLocks noChangeArrowheads="1"/>
          </p:cNvSpPr>
          <p:nvPr/>
        </p:nvSpPr>
        <p:spPr bwMode="auto">
          <a:xfrm>
            <a:off x="8137525" y="2827338"/>
            <a:ext cx="768350"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rPr>
              <a:t>0.0018</a:t>
            </a:r>
            <a:r>
              <a:rPr lang="en-US" altLang="en-US" sz="1000" b="1" dirty="0">
                <a:solidFill>
                  <a:srgbClr val="FF0000"/>
                </a:solidFill>
              </a:rPr>
              <a:t> kg</a:t>
            </a:r>
          </a:p>
        </p:txBody>
      </p:sp>
      <p:sp>
        <p:nvSpPr>
          <p:cNvPr id="14353" name="Text Box 21">
            <a:extLst>
              <a:ext uri="{FF2B5EF4-FFF2-40B4-BE49-F238E27FC236}">
                <a16:creationId xmlns:a16="http://schemas.microsoft.com/office/drawing/2014/main" id="{E439B6CE-BA83-48F2-AFAA-BE054A27123C}"/>
              </a:ext>
            </a:extLst>
          </p:cNvPr>
          <p:cNvSpPr txBox="1">
            <a:spLocks noChangeArrowheads="1"/>
          </p:cNvSpPr>
          <p:nvPr/>
        </p:nvSpPr>
        <p:spPr bwMode="auto">
          <a:xfrm>
            <a:off x="4949825" y="5099050"/>
            <a:ext cx="266700"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900" b="1" dirty="0">
                <a:solidFill>
                  <a:srgbClr val="FF0000"/>
                </a:solidFill>
              </a:rPr>
              <a:t>X</a:t>
            </a:r>
          </a:p>
        </p:txBody>
      </p:sp>
      <p:sp>
        <p:nvSpPr>
          <p:cNvPr id="14354" name="Text Box 22">
            <a:extLst>
              <a:ext uri="{FF2B5EF4-FFF2-40B4-BE49-F238E27FC236}">
                <a16:creationId xmlns:a16="http://schemas.microsoft.com/office/drawing/2014/main" id="{298A5BCB-6400-4CB6-A54F-7183817CF6CC}"/>
              </a:ext>
            </a:extLst>
          </p:cNvPr>
          <p:cNvSpPr txBox="1">
            <a:spLocks noChangeArrowheads="1"/>
          </p:cNvSpPr>
          <p:nvPr/>
        </p:nvSpPr>
        <p:spPr bwMode="auto">
          <a:xfrm>
            <a:off x="3276600" y="685800"/>
            <a:ext cx="5645150" cy="485775"/>
          </a:xfrm>
          <a:prstGeom prst="rect">
            <a:avLst/>
          </a:prstGeom>
          <a:solidFill>
            <a:srgbClr val="FFFF00"/>
          </a:solidFill>
          <a:ln w="2857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latin typeface="Arial" panose="020B0604020202020204" pitchFamily="34" charset="0"/>
              </a:rPr>
              <a:t>Red</a:t>
            </a:r>
            <a:r>
              <a:rPr lang="en-US" altLang="en-US" sz="1400" b="1" dirty="0">
                <a:solidFill>
                  <a:srgbClr val="00CC00"/>
                </a:solidFill>
                <a:latin typeface="Arial" panose="020B0604020202020204" pitchFamily="34" charset="0"/>
              </a:rPr>
              <a:t> </a:t>
            </a:r>
            <a:r>
              <a:rPr lang="en-US" altLang="en-US" sz="1400" b="1" dirty="0">
                <a:solidFill>
                  <a:srgbClr val="0004EE"/>
                </a:solidFill>
                <a:latin typeface="Arial" panose="020B0604020202020204" pitchFamily="34" charset="0"/>
              </a:rPr>
              <a:t>wording is required - blank spaces put N/A if not applicable</a:t>
            </a:r>
            <a:r>
              <a:rPr lang="en-US" altLang="en-US" sz="2400" dirty="0">
                <a:solidFill>
                  <a:srgbClr val="0004EE"/>
                </a:solidFill>
              </a:rPr>
              <a:t> </a:t>
            </a:r>
          </a:p>
        </p:txBody>
      </p:sp>
      <p:sp>
        <p:nvSpPr>
          <p:cNvPr id="2" name="Slide Number Placeholder 1">
            <a:extLst>
              <a:ext uri="{FF2B5EF4-FFF2-40B4-BE49-F238E27FC236}">
                <a16:creationId xmlns:a16="http://schemas.microsoft.com/office/drawing/2014/main" id="{861C0621-C355-4C7D-8542-3DDC530BCF3E}"/>
              </a:ext>
            </a:extLst>
          </p:cNvPr>
          <p:cNvSpPr>
            <a:spLocks noGrp="1"/>
          </p:cNvSpPr>
          <p:nvPr>
            <p:ph type="sldNum" sz="quarter" idx="12"/>
          </p:nvPr>
        </p:nvSpPr>
        <p:spPr>
          <a:xfrm>
            <a:off x="6781800" y="6553200"/>
            <a:ext cx="533400" cy="457200"/>
          </a:xfrm>
        </p:spPr>
        <p:txBody>
          <a:bodyPr/>
          <a:lstStyle/>
          <a:p>
            <a:r>
              <a:rPr lang="en-US" altLang="en-US" sz="1600" dirty="0"/>
              <a:t>13</a:t>
            </a:r>
          </a:p>
        </p:txBody>
      </p:sp>
      <p:sp>
        <p:nvSpPr>
          <p:cNvPr id="3" name="TextBox 2">
            <a:extLst>
              <a:ext uri="{FF2B5EF4-FFF2-40B4-BE49-F238E27FC236}">
                <a16:creationId xmlns:a16="http://schemas.microsoft.com/office/drawing/2014/main" id="{F8AE503A-A2E1-4561-A2A4-35B1ACFA4477}"/>
              </a:ext>
            </a:extLst>
          </p:cNvPr>
          <p:cNvSpPr txBox="1"/>
          <p:nvPr/>
        </p:nvSpPr>
        <p:spPr>
          <a:xfrm>
            <a:off x="1" y="6172200"/>
            <a:ext cx="2679700" cy="646331"/>
          </a:xfrm>
          <a:prstGeom prst="rect">
            <a:avLst/>
          </a:prstGeom>
          <a:gradFill flip="none" rotWithShape="1">
            <a:gsLst>
              <a:gs pos="0">
                <a:srgbClr val="FFC000"/>
              </a:gs>
              <a:gs pos="100000">
                <a:schemeClr val="accent5">
                  <a:lumMod val="45000"/>
                  <a:lumOff val="55000"/>
                </a:schemeClr>
              </a:gs>
            </a:gsLst>
            <a:lin ang="18900000" scaled="1"/>
            <a:tileRect/>
          </a:gradFill>
        </p:spPr>
        <p:txBody>
          <a:bodyPr wrap="square" rtlCol="0">
            <a:spAutoFit/>
          </a:bodyPr>
          <a:lstStyle/>
          <a:p>
            <a:r>
              <a:rPr lang="en-US" altLang="en-US" sz="1200" b="1" i="1" dirty="0"/>
              <a:t>NOTE:</a:t>
            </a:r>
            <a:r>
              <a:rPr lang="en-US" altLang="en-US" sz="1200" i="1" dirty="0"/>
              <a:t> Until IT separation between Aptiv &amp; Delphi Technologies is finished, Aptiv drawings will still show Delphi.</a:t>
            </a:r>
            <a:endParaRPr lang="en-US" sz="20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5">
            <a:extLst>
              <a:ext uri="{FF2B5EF4-FFF2-40B4-BE49-F238E27FC236}">
                <a16:creationId xmlns:a16="http://schemas.microsoft.com/office/drawing/2014/main" id="{E9B2B7F4-4627-4603-95F9-5FE9245B6865}"/>
              </a:ext>
            </a:extLst>
          </p:cNvPr>
          <p:cNvGrpSpPr>
            <a:grpSpLocks/>
          </p:cNvGrpSpPr>
          <p:nvPr/>
        </p:nvGrpSpPr>
        <p:grpSpPr bwMode="auto">
          <a:xfrm>
            <a:off x="493713" y="838200"/>
            <a:ext cx="8302625" cy="5627687"/>
            <a:chOff x="311" y="659"/>
            <a:chExt cx="5230" cy="3545"/>
          </a:xfrm>
        </p:grpSpPr>
        <p:pic>
          <p:nvPicPr>
            <p:cNvPr id="15364" name="Picture 6">
              <a:extLst>
                <a:ext uri="{FF2B5EF4-FFF2-40B4-BE49-F238E27FC236}">
                  <a16:creationId xmlns:a16="http://schemas.microsoft.com/office/drawing/2014/main" id="{7499EBB1-E4CD-45DC-8DB5-E47F9E6F0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 y="659"/>
              <a:ext cx="5230" cy="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7">
              <a:extLst>
                <a:ext uri="{FF2B5EF4-FFF2-40B4-BE49-F238E27FC236}">
                  <a16:creationId xmlns:a16="http://schemas.microsoft.com/office/drawing/2014/main" id="{E3A7D54F-BC52-4C32-91F0-E54DA46E152B}"/>
                </a:ext>
              </a:extLst>
            </p:cNvPr>
            <p:cNvSpPr txBox="1">
              <a:spLocks noChangeArrowheads="1"/>
            </p:cNvSpPr>
            <p:nvPr/>
          </p:nvSpPr>
          <p:spPr bwMode="auto">
            <a:xfrm>
              <a:off x="3846" y="1615"/>
              <a:ext cx="1589" cy="344"/>
            </a:xfrm>
            <a:prstGeom prst="rect">
              <a:avLst/>
            </a:prstGeom>
            <a:solidFill>
              <a:srgbClr val="FFFF00"/>
            </a:solidFill>
            <a:ln w="28575">
              <a:solidFill>
                <a:srgbClr val="0004E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0004EE"/>
                  </a:solidFill>
                </a:rPr>
                <a:t>Complete section 18-27 per PPAP 4</a:t>
              </a:r>
              <a:r>
                <a:rPr lang="en-US" altLang="en-US" sz="1400" b="1" baseline="30000" dirty="0">
                  <a:solidFill>
                    <a:srgbClr val="0004EE"/>
                  </a:solidFill>
                </a:rPr>
                <a:t>th</a:t>
              </a:r>
              <a:r>
                <a:rPr lang="en-US" altLang="en-US" sz="1400" b="1" dirty="0">
                  <a:solidFill>
                    <a:srgbClr val="0004EE"/>
                  </a:solidFill>
                </a:rPr>
                <a:t> Edition Instructions</a:t>
              </a:r>
            </a:p>
          </p:txBody>
        </p:sp>
        <p:sp>
          <p:nvSpPr>
            <p:cNvPr id="15366" name="Text Box 8">
              <a:extLst>
                <a:ext uri="{FF2B5EF4-FFF2-40B4-BE49-F238E27FC236}">
                  <a16:creationId xmlns:a16="http://schemas.microsoft.com/office/drawing/2014/main" id="{08410785-8F55-4C0D-BCD5-27115CD3B011}"/>
                </a:ext>
              </a:extLst>
            </p:cNvPr>
            <p:cNvSpPr txBox="1">
              <a:spLocks noChangeArrowheads="1"/>
            </p:cNvSpPr>
            <p:nvPr/>
          </p:nvSpPr>
          <p:spPr bwMode="auto">
            <a:xfrm>
              <a:off x="1518" y="2935"/>
              <a:ext cx="3543"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rPr>
                <a:t>Additional remarks as needed. For mechanical/tooled  parts include </a:t>
              </a:r>
            </a:p>
            <a:p>
              <a:pPr>
                <a:spcBef>
                  <a:spcPct val="0"/>
                </a:spcBef>
                <a:buFontTx/>
                <a:buNone/>
              </a:pPr>
              <a:r>
                <a:rPr lang="en-US" altLang="en-US" sz="1200" b="1" dirty="0">
                  <a:solidFill>
                    <a:srgbClr val="FF0000"/>
                  </a:solidFill>
                </a:rPr>
                <a:t>Supplier Weekly Capacity   (____) &amp; Weekly Aptiv Program Requirements (_____)</a:t>
              </a:r>
            </a:p>
          </p:txBody>
        </p:sp>
        <p:sp>
          <p:nvSpPr>
            <p:cNvPr id="15367" name="Text Box 9">
              <a:extLst>
                <a:ext uri="{FF2B5EF4-FFF2-40B4-BE49-F238E27FC236}">
                  <a16:creationId xmlns:a16="http://schemas.microsoft.com/office/drawing/2014/main" id="{333C17A6-677F-430A-85A9-8A1850EB9AE5}"/>
                </a:ext>
              </a:extLst>
            </p:cNvPr>
            <p:cNvSpPr txBox="1">
              <a:spLocks noChangeArrowheads="1"/>
            </p:cNvSpPr>
            <p:nvPr/>
          </p:nvSpPr>
          <p:spPr bwMode="auto">
            <a:xfrm>
              <a:off x="2110" y="3330"/>
              <a:ext cx="1785"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b="1" dirty="0">
                  <a:solidFill>
                    <a:srgbClr val="FF0000"/>
                  </a:solidFill>
                  <a:latin typeface="Script MT Bold" panose="03040602040607080904" pitchFamily="66" charset="0"/>
                </a:rPr>
                <a:t>Supplier Electronic Signature</a:t>
              </a:r>
            </a:p>
          </p:txBody>
        </p:sp>
        <p:sp>
          <p:nvSpPr>
            <p:cNvPr id="15368" name="Text Box 10">
              <a:extLst>
                <a:ext uri="{FF2B5EF4-FFF2-40B4-BE49-F238E27FC236}">
                  <a16:creationId xmlns:a16="http://schemas.microsoft.com/office/drawing/2014/main" id="{7C1D6200-8310-4880-B93A-275F855C97CB}"/>
                </a:ext>
              </a:extLst>
            </p:cNvPr>
            <p:cNvSpPr txBox="1">
              <a:spLocks noChangeArrowheads="1"/>
            </p:cNvSpPr>
            <p:nvPr/>
          </p:nvSpPr>
          <p:spPr bwMode="auto">
            <a:xfrm>
              <a:off x="4502" y="3341"/>
              <a:ext cx="553"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Complete</a:t>
              </a:r>
            </a:p>
          </p:txBody>
        </p:sp>
        <p:sp>
          <p:nvSpPr>
            <p:cNvPr id="15369" name="Text Box 11">
              <a:extLst>
                <a:ext uri="{FF2B5EF4-FFF2-40B4-BE49-F238E27FC236}">
                  <a16:creationId xmlns:a16="http://schemas.microsoft.com/office/drawing/2014/main" id="{7472F01F-4BD6-44ED-AA9A-2850FF3C8913}"/>
                </a:ext>
              </a:extLst>
            </p:cNvPr>
            <p:cNvSpPr txBox="1">
              <a:spLocks noChangeArrowheads="1"/>
            </p:cNvSpPr>
            <p:nvPr/>
          </p:nvSpPr>
          <p:spPr bwMode="auto">
            <a:xfrm>
              <a:off x="902" y="3549"/>
              <a:ext cx="788"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Supplier Name</a:t>
              </a:r>
            </a:p>
          </p:txBody>
        </p:sp>
        <p:sp>
          <p:nvSpPr>
            <p:cNvPr id="15370" name="Text Box 12">
              <a:extLst>
                <a:ext uri="{FF2B5EF4-FFF2-40B4-BE49-F238E27FC236}">
                  <a16:creationId xmlns:a16="http://schemas.microsoft.com/office/drawing/2014/main" id="{008C2294-B7EF-4EEE-B37C-810AB4B6F5F9}"/>
                </a:ext>
              </a:extLst>
            </p:cNvPr>
            <p:cNvSpPr txBox="1">
              <a:spLocks noChangeArrowheads="1"/>
            </p:cNvSpPr>
            <p:nvPr/>
          </p:nvSpPr>
          <p:spPr bwMode="auto">
            <a:xfrm>
              <a:off x="2854" y="3541"/>
              <a:ext cx="1211"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Supplier Phone Number</a:t>
              </a:r>
            </a:p>
          </p:txBody>
        </p:sp>
        <p:sp>
          <p:nvSpPr>
            <p:cNvPr id="15371" name="Text Box 13">
              <a:extLst>
                <a:ext uri="{FF2B5EF4-FFF2-40B4-BE49-F238E27FC236}">
                  <a16:creationId xmlns:a16="http://schemas.microsoft.com/office/drawing/2014/main" id="{982C00D8-4FBD-4208-8B68-0F54E50DBF9B}"/>
                </a:ext>
              </a:extLst>
            </p:cNvPr>
            <p:cNvSpPr txBox="1">
              <a:spLocks noChangeArrowheads="1"/>
            </p:cNvSpPr>
            <p:nvPr/>
          </p:nvSpPr>
          <p:spPr bwMode="auto">
            <a:xfrm>
              <a:off x="630" y="3709"/>
              <a:ext cx="726"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Supplier Title</a:t>
              </a:r>
            </a:p>
          </p:txBody>
        </p:sp>
        <p:sp>
          <p:nvSpPr>
            <p:cNvPr id="15372" name="Text Box 14">
              <a:extLst>
                <a:ext uri="{FF2B5EF4-FFF2-40B4-BE49-F238E27FC236}">
                  <a16:creationId xmlns:a16="http://schemas.microsoft.com/office/drawing/2014/main" id="{CB1AAB62-018F-4D60-8A63-AB17E90FDEAC}"/>
                </a:ext>
              </a:extLst>
            </p:cNvPr>
            <p:cNvSpPr txBox="1">
              <a:spLocks noChangeArrowheads="1"/>
            </p:cNvSpPr>
            <p:nvPr/>
          </p:nvSpPr>
          <p:spPr bwMode="auto">
            <a:xfrm>
              <a:off x="1966" y="3693"/>
              <a:ext cx="784"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Supplier Email</a:t>
              </a:r>
            </a:p>
          </p:txBody>
        </p:sp>
        <p:sp>
          <p:nvSpPr>
            <p:cNvPr id="15373" name="Text Box 15">
              <a:extLst>
                <a:ext uri="{FF2B5EF4-FFF2-40B4-BE49-F238E27FC236}">
                  <a16:creationId xmlns:a16="http://schemas.microsoft.com/office/drawing/2014/main" id="{6B1EC424-10C7-4598-BF2A-3A6DD9E361C7}"/>
                </a:ext>
              </a:extLst>
            </p:cNvPr>
            <p:cNvSpPr txBox="1">
              <a:spLocks noChangeArrowheads="1"/>
            </p:cNvSpPr>
            <p:nvPr/>
          </p:nvSpPr>
          <p:spPr bwMode="auto">
            <a:xfrm>
              <a:off x="4662" y="3533"/>
              <a:ext cx="670"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latin typeface="Arial" panose="020B0604020202020204" pitchFamily="34" charset="0"/>
                </a:rPr>
                <a:t>Fax Number</a:t>
              </a:r>
            </a:p>
          </p:txBody>
        </p:sp>
        <p:sp>
          <p:nvSpPr>
            <p:cNvPr id="15374" name="Oval 16">
              <a:extLst>
                <a:ext uri="{FF2B5EF4-FFF2-40B4-BE49-F238E27FC236}">
                  <a16:creationId xmlns:a16="http://schemas.microsoft.com/office/drawing/2014/main" id="{6C62F130-B001-4E0A-97AD-96578DE8A146}"/>
                </a:ext>
              </a:extLst>
            </p:cNvPr>
            <p:cNvSpPr>
              <a:spLocks noChangeArrowheads="1"/>
            </p:cNvSpPr>
            <p:nvPr/>
          </p:nvSpPr>
          <p:spPr bwMode="auto">
            <a:xfrm>
              <a:off x="4664" y="2656"/>
              <a:ext cx="544" cy="28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15375" name="Text Box 17">
              <a:extLst>
                <a:ext uri="{FF2B5EF4-FFF2-40B4-BE49-F238E27FC236}">
                  <a16:creationId xmlns:a16="http://schemas.microsoft.com/office/drawing/2014/main" id="{0EAD8532-4FD1-4CB4-8031-801DEE627A14}"/>
                </a:ext>
              </a:extLst>
            </p:cNvPr>
            <p:cNvSpPr txBox="1">
              <a:spLocks noChangeArrowheads="1"/>
            </p:cNvSpPr>
            <p:nvPr/>
          </p:nvSpPr>
          <p:spPr bwMode="auto">
            <a:xfrm>
              <a:off x="1558" y="2559"/>
              <a:ext cx="2828"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rPr>
                <a:t>Production rate and hours is a requirement for PPAP submissions</a:t>
              </a:r>
            </a:p>
          </p:txBody>
        </p:sp>
        <p:sp>
          <p:nvSpPr>
            <p:cNvPr id="15376" name="Line 18">
              <a:extLst>
                <a:ext uri="{FF2B5EF4-FFF2-40B4-BE49-F238E27FC236}">
                  <a16:creationId xmlns:a16="http://schemas.microsoft.com/office/drawing/2014/main" id="{3D56F0F7-E426-46EB-91DB-B1DC2C811411}"/>
                </a:ext>
              </a:extLst>
            </p:cNvPr>
            <p:cNvSpPr>
              <a:spLocks noChangeShapeType="1"/>
            </p:cNvSpPr>
            <p:nvPr/>
          </p:nvSpPr>
          <p:spPr bwMode="auto">
            <a:xfrm>
              <a:off x="4408" y="2632"/>
              <a:ext cx="256" cy="11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377" name="Text Box 19">
              <a:extLst>
                <a:ext uri="{FF2B5EF4-FFF2-40B4-BE49-F238E27FC236}">
                  <a16:creationId xmlns:a16="http://schemas.microsoft.com/office/drawing/2014/main" id="{C5A5B193-AE1B-43F7-87A1-2DF2A60A4DAD}"/>
                </a:ext>
              </a:extLst>
            </p:cNvPr>
            <p:cNvSpPr txBox="1">
              <a:spLocks noChangeArrowheads="1"/>
            </p:cNvSpPr>
            <p:nvPr/>
          </p:nvSpPr>
          <p:spPr bwMode="auto">
            <a:xfrm>
              <a:off x="406" y="1838"/>
              <a:ext cx="168" cy="1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900" b="1" dirty="0">
                  <a:solidFill>
                    <a:srgbClr val="FF0000"/>
                  </a:solidFill>
                </a:rPr>
                <a:t>X</a:t>
              </a:r>
            </a:p>
          </p:txBody>
        </p:sp>
        <p:sp>
          <p:nvSpPr>
            <p:cNvPr id="15378" name="Text Box 20">
              <a:extLst>
                <a:ext uri="{FF2B5EF4-FFF2-40B4-BE49-F238E27FC236}">
                  <a16:creationId xmlns:a16="http://schemas.microsoft.com/office/drawing/2014/main" id="{F0E2B005-3A28-49C3-AAFE-BA83537484C4}"/>
                </a:ext>
              </a:extLst>
            </p:cNvPr>
            <p:cNvSpPr txBox="1">
              <a:spLocks noChangeArrowheads="1"/>
            </p:cNvSpPr>
            <p:nvPr/>
          </p:nvSpPr>
          <p:spPr bwMode="auto">
            <a:xfrm>
              <a:off x="1758" y="2055"/>
              <a:ext cx="1325" cy="191"/>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rPr>
                <a:t>Check Level 4 when in doubt</a:t>
              </a:r>
            </a:p>
          </p:txBody>
        </p:sp>
        <p:sp>
          <p:nvSpPr>
            <p:cNvPr id="15379" name="Line 21">
              <a:extLst>
                <a:ext uri="{FF2B5EF4-FFF2-40B4-BE49-F238E27FC236}">
                  <a16:creationId xmlns:a16="http://schemas.microsoft.com/office/drawing/2014/main" id="{E6D3C0A7-1850-42FB-B2A6-18F1CD7E4897}"/>
                </a:ext>
              </a:extLst>
            </p:cNvPr>
            <p:cNvSpPr>
              <a:spLocks noChangeShapeType="1"/>
            </p:cNvSpPr>
            <p:nvPr/>
          </p:nvSpPr>
          <p:spPr bwMode="auto">
            <a:xfrm flipH="1" flipV="1">
              <a:off x="576" y="1952"/>
              <a:ext cx="1136" cy="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380" name="Text Box 22">
              <a:extLst>
                <a:ext uri="{FF2B5EF4-FFF2-40B4-BE49-F238E27FC236}">
                  <a16:creationId xmlns:a16="http://schemas.microsoft.com/office/drawing/2014/main" id="{C5F3843F-6288-406A-BFAB-63439EA95FA4}"/>
                </a:ext>
              </a:extLst>
            </p:cNvPr>
            <p:cNvSpPr txBox="1">
              <a:spLocks noChangeArrowheads="1"/>
            </p:cNvSpPr>
            <p:nvPr/>
          </p:nvSpPr>
          <p:spPr bwMode="auto">
            <a:xfrm>
              <a:off x="1056" y="3898"/>
              <a:ext cx="3556" cy="306"/>
            </a:xfrm>
            <a:prstGeom prst="rect">
              <a:avLst/>
            </a:prstGeom>
            <a:solidFill>
              <a:srgbClr val="FFFF00"/>
            </a:solidFill>
            <a:ln w="2857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FF0000"/>
                  </a:solidFill>
                  <a:latin typeface="Arial" panose="020B0604020202020204" pitchFamily="34" charset="0"/>
                </a:rPr>
                <a:t>Red</a:t>
              </a:r>
              <a:r>
                <a:rPr lang="en-US" altLang="en-US" sz="1400" b="1" dirty="0">
                  <a:solidFill>
                    <a:srgbClr val="00CC00"/>
                  </a:solidFill>
                  <a:latin typeface="Arial" panose="020B0604020202020204" pitchFamily="34" charset="0"/>
                </a:rPr>
                <a:t> </a:t>
              </a:r>
              <a:r>
                <a:rPr lang="en-US" altLang="en-US" sz="1400" b="1" dirty="0">
                  <a:solidFill>
                    <a:srgbClr val="0004EE"/>
                  </a:solidFill>
                  <a:latin typeface="Arial" panose="020B0604020202020204" pitchFamily="34" charset="0"/>
                </a:rPr>
                <a:t>wording is required - blank spaces put N/A if not applicable</a:t>
              </a:r>
              <a:r>
                <a:rPr lang="en-US" altLang="en-US" sz="2400" dirty="0">
                  <a:solidFill>
                    <a:srgbClr val="0004EE"/>
                  </a:solidFill>
                </a:rPr>
                <a:t> </a:t>
              </a:r>
            </a:p>
          </p:txBody>
        </p:sp>
        <p:sp>
          <p:nvSpPr>
            <p:cNvPr id="15381" name="Text Box 23">
              <a:extLst>
                <a:ext uri="{FF2B5EF4-FFF2-40B4-BE49-F238E27FC236}">
                  <a16:creationId xmlns:a16="http://schemas.microsoft.com/office/drawing/2014/main" id="{4601C7F0-B53A-4339-95A0-EAA2D77BD5C4}"/>
                </a:ext>
              </a:extLst>
            </p:cNvPr>
            <p:cNvSpPr txBox="1">
              <a:spLocks noChangeArrowheads="1"/>
            </p:cNvSpPr>
            <p:nvPr/>
          </p:nvSpPr>
          <p:spPr bwMode="auto">
            <a:xfrm>
              <a:off x="1454" y="807"/>
              <a:ext cx="887" cy="191"/>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200" b="1" dirty="0">
                  <a:solidFill>
                    <a:srgbClr val="FF0000"/>
                  </a:solidFill>
                </a:rPr>
                <a:t>Check correct box</a:t>
              </a:r>
            </a:p>
          </p:txBody>
        </p:sp>
        <p:sp>
          <p:nvSpPr>
            <p:cNvPr id="15382" name="Text Box 24">
              <a:extLst>
                <a:ext uri="{FF2B5EF4-FFF2-40B4-BE49-F238E27FC236}">
                  <a16:creationId xmlns:a16="http://schemas.microsoft.com/office/drawing/2014/main" id="{C4FDB41E-1D0A-4F8F-8164-C0C6261843C5}"/>
                </a:ext>
              </a:extLst>
            </p:cNvPr>
            <p:cNvSpPr txBox="1">
              <a:spLocks noChangeArrowheads="1"/>
            </p:cNvSpPr>
            <p:nvPr/>
          </p:nvSpPr>
          <p:spPr bwMode="auto">
            <a:xfrm>
              <a:off x="2198" y="2350"/>
              <a:ext cx="168" cy="1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900" b="1" dirty="0">
                  <a:solidFill>
                    <a:srgbClr val="FF0000"/>
                  </a:solidFill>
                </a:rPr>
                <a:t>X</a:t>
              </a:r>
            </a:p>
          </p:txBody>
        </p:sp>
      </p:grpSp>
      <p:sp>
        <p:nvSpPr>
          <p:cNvPr id="15363" name="Rectangle 25">
            <a:extLst>
              <a:ext uri="{FF2B5EF4-FFF2-40B4-BE49-F238E27FC236}">
                <a16:creationId xmlns:a16="http://schemas.microsoft.com/office/drawing/2014/main" id="{0891F1B9-81EA-484D-B433-BA39035CE9ED}"/>
              </a:ext>
            </a:extLst>
          </p:cNvPr>
          <p:cNvSpPr>
            <a:spLocks noChangeArrowheads="1"/>
          </p:cNvSpPr>
          <p:nvPr/>
        </p:nvSpPr>
        <p:spPr bwMode="auto">
          <a:xfrm>
            <a:off x="304800" y="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Requirements for PSW</a:t>
            </a:r>
          </a:p>
        </p:txBody>
      </p:sp>
      <p:sp>
        <p:nvSpPr>
          <p:cNvPr id="2" name="Slide Number Placeholder 1">
            <a:extLst>
              <a:ext uri="{FF2B5EF4-FFF2-40B4-BE49-F238E27FC236}">
                <a16:creationId xmlns:a16="http://schemas.microsoft.com/office/drawing/2014/main" id="{A09382DE-E6E5-46A6-91AE-2D69CB13D27E}"/>
              </a:ext>
            </a:extLst>
          </p:cNvPr>
          <p:cNvSpPr>
            <a:spLocks noGrp="1"/>
          </p:cNvSpPr>
          <p:nvPr>
            <p:ph type="sldNum" sz="quarter" idx="12"/>
          </p:nvPr>
        </p:nvSpPr>
        <p:spPr/>
        <p:txBody>
          <a:bodyPr/>
          <a:lstStyle/>
          <a:p>
            <a:fld id="{5718E5EB-B909-4069-B9FE-786F1DB2E96B}" type="slidenum">
              <a:rPr lang="en-US" altLang="en-US" smtClean="0"/>
              <a:pPr/>
              <a:t>14</a:t>
            </a:fld>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D7703BCD-A6FD-46C3-9EAD-604157A456FE}"/>
              </a:ext>
            </a:extLst>
          </p:cNvPr>
          <p:cNvSpPr>
            <a:spLocks noChangeArrowheads="1"/>
          </p:cNvSpPr>
          <p:nvPr/>
        </p:nvSpPr>
        <p:spPr bwMode="auto">
          <a:xfrm>
            <a:off x="304800" y="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Requirements for PSW</a:t>
            </a:r>
          </a:p>
        </p:txBody>
      </p:sp>
      <p:grpSp>
        <p:nvGrpSpPr>
          <p:cNvPr id="16387" name="Group 5">
            <a:extLst>
              <a:ext uri="{FF2B5EF4-FFF2-40B4-BE49-F238E27FC236}">
                <a16:creationId xmlns:a16="http://schemas.microsoft.com/office/drawing/2014/main" id="{C65BD0E3-2AEA-4E06-A661-C7B7B69C0DEA}"/>
              </a:ext>
            </a:extLst>
          </p:cNvPr>
          <p:cNvGrpSpPr>
            <a:grpSpLocks/>
          </p:cNvGrpSpPr>
          <p:nvPr/>
        </p:nvGrpSpPr>
        <p:grpSpPr bwMode="auto">
          <a:xfrm>
            <a:off x="255588" y="2017713"/>
            <a:ext cx="8685212" cy="2894013"/>
            <a:chOff x="161" y="1271"/>
            <a:chExt cx="5471" cy="1823"/>
          </a:xfrm>
        </p:grpSpPr>
        <p:pic>
          <p:nvPicPr>
            <p:cNvPr id="16388" name="Picture 6">
              <a:extLst>
                <a:ext uri="{FF2B5EF4-FFF2-40B4-BE49-F238E27FC236}">
                  <a16:creationId xmlns:a16="http://schemas.microsoft.com/office/drawing/2014/main" id="{35814A27-B680-4F8C-9677-7B0ABCBF67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 y="1271"/>
              <a:ext cx="5471" cy="882"/>
            </a:xfrm>
            <a:prstGeom prst="rect">
              <a:avLst/>
            </a:prstGeom>
            <a:solidFill>
              <a:srgbClr val="FFFF00"/>
            </a:solidFill>
            <a:ln>
              <a:noFill/>
            </a:ln>
            <a:extLst>
              <a:ext uri="{91240B29-F687-4F45-9708-019B960494DF}">
                <a14:hiddenLine xmlns:a14="http://schemas.microsoft.com/office/drawing/2010/main" w="9525">
                  <a:solidFill>
                    <a:srgbClr val="0004EE"/>
                  </a:solidFill>
                  <a:miter lim="800000"/>
                  <a:headEnd/>
                  <a:tailEnd/>
                </a14:hiddenLine>
              </a:ext>
            </a:extLst>
          </p:spPr>
        </p:pic>
        <p:sp>
          <p:nvSpPr>
            <p:cNvPr id="16389" name="Text Box 7">
              <a:extLst>
                <a:ext uri="{FF2B5EF4-FFF2-40B4-BE49-F238E27FC236}">
                  <a16:creationId xmlns:a16="http://schemas.microsoft.com/office/drawing/2014/main" id="{4AB4C256-25EC-45AD-BB32-4406B858694B}"/>
                </a:ext>
              </a:extLst>
            </p:cNvPr>
            <p:cNvSpPr txBox="1">
              <a:spLocks noChangeArrowheads="1"/>
            </p:cNvSpPr>
            <p:nvPr/>
          </p:nvSpPr>
          <p:spPr bwMode="auto">
            <a:xfrm>
              <a:off x="750" y="2415"/>
              <a:ext cx="4330" cy="679"/>
            </a:xfrm>
            <a:prstGeom prst="rect">
              <a:avLst/>
            </a:prstGeom>
            <a:solidFill>
              <a:srgbClr val="FFFF00"/>
            </a:solidFill>
            <a:ln w="28575">
              <a:solidFill>
                <a:srgbClr val="0004E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b="1" dirty="0">
                  <a:solidFill>
                    <a:srgbClr val="FF0000"/>
                  </a:solidFill>
                </a:rPr>
                <a:t>Aptiv will not return a signed PSW to the submitting organization (supplier)</a:t>
              </a:r>
            </a:p>
            <a:p>
              <a:pPr algn="ctr">
                <a:spcBef>
                  <a:spcPct val="0"/>
                </a:spcBef>
                <a:buFontTx/>
                <a:buNone/>
              </a:pPr>
              <a:endParaRPr lang="en-US" altLang="en-US" sz="1600" b="1" dirty="0">
                <a:solidFill>
                  <a:srgbClr val="FF0000"/>
                </a:solidFill>
              </a:endParaRPr>
            </a:p>
            <a:p>
              <a:pPr algn="ctr">
                <a:spcBef>
                  <a:spcPct val="0"/>
                </a:spcBef>
                <a:buFontTx/>
                <a:buNone/>
              </a:pPr>
              <a:r>
                <a:rPr lang="en-US" altLang="en-US" sz="1600" b="1" dirty="0">
                  <a:solidFill>
                    <a:srgbClr val="0004EE"/>
                  </a:solidFill>
                </a:rPr>
                <a:t>Use the Parts Approval Letter in-lieu-of the signed PSW</a:t>
              </a:r>
            </a:p>
            <a:p>
              <a:pPr algn="ctr">
                <a:spcBef>
                  <a:spcPct val="0"/>
                </a:spcBef>
                <a:buFontTx/>
                <a:buNone/>
              </a:pPr>
              <a:r>
                <a:rPr lang="en-US" altLang="en-US" sz="1600" b="1" dirty="0">
                  <a:solidFill>
                    <a:srgbClr val="0004EE"/>
                  </a:solidFill>
                </a:rPr>
                <a:t>emailed by the Aptiv PPAP administrator </a:t>
              </a:r>
            </a:p>
          </p:txBody>
        </p:sp>
      </p:grpSp>
      <p:sp>
        <p:nvSpPr>
          <p:cNvPr id="2" name="Slide Number Placeholder 1">
            <a:extLst>
              <a:ext uri="{FF2B5EF4-FFF2-40B4-BE49-F238E27FC236}">
                <a16:creationId xmlns:a16="http://schemas.microsoft.com/office/drawing/2014/main" id="{55ED6C9E-28CC-4423-8312-725623D29F54}"/>
              </a:ext>
            </a:extLst>
          </p:cNvPr>
          <p:cNvSpPr>
            <a:spLocks noGrp="1"/>
          </p:cNvSpPr>
          <p:nvPr>
            <p:ph type="sldNum" sz="quarter" idx="12"/>
          </p:nvPr>
        </p:nvSpPr>
        <p:spPr/>
        <p:txBody>
          <a:bodyPr/>
          <a:lstStyle/>
          <a:p>
            <a:fld id="{5718E5EB-B909-4069-B9FE-786F1DB2E96B}" type="slidenum">
              <a:rPr lang="en-US" altLang="en-US" smtClean="0"/>
              <a:pPr/>
              <a:t>15</a:t>
            </a:fld>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4">
            <a:extLst>
              <a:ext uri="{FF2B5EF4-FFF2-40B4-BE49-F238E27FC236}">
                <a16:creationId xmlns:a16="http://schemas.microsoft.com/office/drawing/2014/main" id="{B62FFC70-56DA-4A7F-A6A1-0C1C6C0AFC27}"/>
              </a:ext>
            </a:extLst>
          </p:cNvPr>
          <p:cNvGrpSpPr>
            <a:grpSpLocks/>
          </p:cNvGrpSpPr>
          <p:nvPr/>
        </p:nvGrpSpPr>
        <p:grpSpPr bwMode="auto">
          <a:xfrm>
            <a:off x="304800" y="987425"/>
            <a:ext cx="8543925" cy="5387975"/>
            <a:chOff x="192" y="622"/>
            <a:chExt cx="5382" cy="3394"/>
          </a:xfrm>
        </p:grpSpPr>
        <p:pic>
          <p:nvPicPr>
            <p:cNvPr id="17413" name="Picture 5">
              <a:extLst>
                <a:ext uri="{FF2B5EF4-FFF2-40B4-BE49-F238E27FC236}">
                  <a16:creationId xmlns:a16="http://schemas.microsoft.com/office/drawing/2014/main" id="{953C1C75-BD07-4856-AD2B-6E8D8DE5D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 y="622"/>
              <a:ext cx="2562" cy="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6">
              <a:extLst>
                <a:ext uri="{FF2B5EF4-FFF2-40B4-BE49-F238E27FC236}">
                  <a16:creationId xmlns:a16="http://schemas.microsoft.com/office/drawing/2014/main" id="{792C8AB9-06E7-49E8-AA06-72BE998B2E04}"/>
                </a:ext>
              </a:extLst>
            </p:cNvPr>
            <p:cNvSpPr>
              <a:spLocks noChangeArrowheads="1"/>
            </p:cNvSpPr>
            <p:nvPr/>
          </p:nvSpPr>
          <p:spPr bwMode="auto">
            <a:xfrm>
              <a:off x="4253" y="3409"/>
              <a:ext cx="1294" cy="60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pic>
          <p:nvPicPr>
            <p:cNvPr id="17415" name="Picture 7">
              <a:extLst>
                <a:ext uri="{FF2B5EF4-FFF2-40B4-BE49-F238E27FC236}">
                  <a16:creationId xmlns:a16="http://schemas.microsoft.com/office/drawing/2014/main" id="{08BB3127-2B2B-4C35-9080-578871625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2831"/>
              <a:ext cx="2436" cy="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58F"/>
                  </a:solidFill>
                  <a:miter lim="800000"/>
                  <a:headEnd/>
                  <a:tailEnd/>
                </a14:hiddenLine>
              </a:ext>
            </a:extLst>
          </p:spPr>
        </p:pic>
        <p:sp>
          <p:nvSpPr>
            <p:cNvPr id="17416" name="Line 8">
              <a:extLst>
                <a:ext uri="{FF2B5EF4-FFF2-40B4-BE49-F238E27FC236}">
                  <a16:creationId xmlns:a16="http://schemas.microsoft.com/office/drawing/2014/main" id="{0CE00350-1D6B-4BDC-BB4A-7F7B1741EC72}"/>
                </a:ext>
              </a:extLst>
            </p:cNvPr>
            <p:cNvSpPr>
              <a:spLocks noChangeShapeType="1"/>
            </p:cNvSpPr>
            <p:nvPr/>
          </p:nvSpPr>
          <p:spPr bwMode="auto">
            <a:xfrm flipH="1" flipV="1">
              <a:off x="2659" y="2888"/>
              <a:ext cx="2887" cy="47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17" name="Line 9">
              <a:extLst>
                <a:ext uri="{FF2B5EF4-FFF2-40B4-BE49-F238E27FC236}">
                  <a16:creationId xmlns:a16="http://schemas.microsoft.com/office/drawing/2014/main" id="{616DA57A-A24C-42D4-BC25-589424CF2DA8}"/>
                </a:ext>
              </a:extLst>
            </p:cNvPr>
            <p:cNvSpPr>
              <a:spLocks noChangeShapeType="1"/>
            </p:cNvSpPr>
            <p:nvPr/>
          </p:nvSpPr>
          <p:spPr bwMode="auto">
            <a:xfrm flipH="1" flipV="1">
              <a:off x="259" y="3715"/>
              <a:ext cx="3914" cy="28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18" name="Rectangle 10">
              <a:extLst>
                <a:ext uri="{FF2B5EF4-FFF2-40B4-BE49-F238E27FC236}">
                  <a16:creationId xmlns:a16="http://schemas.microsoft.com/office/drawing/2014/main" id="{CE2A39B3-D103-488E-ADCD-2183F1660C28}"/>
                </a:ext>
              </a:extLst>
            </p:cNvPr>
            <p:cNvSpPr>
              <a:spLocks noChangeArrowheads="1"/>
            </p:cNvSpPr>
            <p:nvPr/>
          </p:nvSpPr>
          <p:spPr bwMode="auto">
            <a:xfrm>
              <a:off x="2990" y="663"/>
              <a:ext cx="884" cy="45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pic>
          <p:nvPicPr>
            <p:cNvPr id="17419" name="Picture 11">
              <a:extLst>
                <a:ext uri="{FF2B5EF4-FFF2-40B4-BE49-F238E27FC236}">
                  <a16:creationId xmlns:a16="http://schemas.microsoft.com/office/drawing/2014/main" id="{A819FC86-5CDA-4053-AEBC-67FFD412D6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 y="1355"/>
              <a:ext cx="1684" cy="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0" name="Line 12">
              <a:extLst>
                <a:ext uri="{FF2B5EF4-FFF2-40B4-BE49-F238E27FC236}">
                  <a16:creationId xmlns:a16="http://schemas.microsoft.com/office/drawing/2014/main" id="{2F697DA2-E6A2-493B-950B-48504707B028}"/>
                </a:ext>
              </a:extLst>
            </p:cNvPr>
            <p:cNvSpPr>
              <a:spLocks noChangeShapeType="1"/>
            </p:cNvSpPr>
            <p:nvPr/>
          </p:nvSpPr>
          <p:spPr bwMode="auto">
            <a:xfrm flipH="1">
              <a:off x="1128" y="694"/>
              <a:ext cx="1847" cy="66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1" name="Line 13">
              <a:extLst>
                <a:ext uri="{FF2B5EF4-FFF2-40B4-BE49-F238E27FC236}">
                  <a16:creationId xmlns:a16="http://schemas.microsoft.com/office/drawing/2014/main" id="{237130D8-0591-4035-9D3B-312527E3E3D7}"/>
                </a:ext>
              </a:extLst>
            </p:cNvPr>
            <p:cNvSpPr>
              <a:spLocks noChangeShapeType="1"/>
            </p:cNvSpPr>
            <p:nvPr/>
          </p:nvSpPr>
          <p:spPr bwMode="auto">
            <a:xfrm flipH="1">
              <a:off x="2683" y="1168"/>
              <a:ext cx="1175" cy="93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2" name="Text Box 14">
              <a:extLst>
                <a:ext uri="{FF2B5EF4-FFF2-40B4-BE49-F238E27FC236}">
                  <a16:creationId xmlns:a16="http://schemas.microsoft.com/office/drawing/2014/main" id="{2E5D6C0C-C742-42B3-965C-AAD59ED529E5}"/>
                </a:ext>
              </a:extLst>
            </p:cNvPr>
            <p:cNvSpPr txBox="1">
              <a:spLocks noChangeArrowheads="1"/>
            </p:cNvSpPr>
            <p:nvPr/>
          </p:nvSpPr>
          <p:spPr bwMode="auto">
            <a:xfrm>
              <a:off x="248" y="2666"/>
              <a:ext cx="1854"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0004EE"/>
                  </a:solidFill>
                </a:rPr>
                <a:t>PART NUMBER IS FOUND HERE</a:t>
              </a:r>
            </a:p>
          </p:txBody>
        </p:sp>
        <p:sp>
          <p:nvSpPr>
            <p:cNvPr id="17423" name="Text Box 15">
              <a:extLst>
                <a:ext uri="{FF2B5EF4-FFF2-40B4-BE49-F238E27FC236}">
                  <a16:creationId xmlns:a16="http://schemas.microsoft.com/office/drawing/2014/main" id="{8557A5DC-31CB-4706-AF9B-EDEA80934D26}"/>
                </a:ext>
              </a:extLst>
            </p:cNvPr>
            <p:cNvSpPr txBox="1">
              <a:spLocks noChangeArrowheads="1"/>
            </p:cNvSpPr>
            <p:nvPr/>
          </p:nvSpPr>
          <p:spPr bwMode="auto">
            <a:xfrm>
              <a:off x="480" y="2130"/>
              <a:ext cx="2371"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b="1" dirty="0">
                  <a:solidFill>
                    <a:srgbClr val="0004EE"/>
                  </a:solidFill>
                </a:rPr>
                <a:t>PART REVISION &amp; DATE IS FOUND HERE</a:t>
              </a:r>
            </a:p>
          </p:txBody>
        </p:sp>
        <p:sp>
          <p:nvSpPr>
            <p:cNvPr id="17424" name="Oval 16">
              <a:extLst>
                <a:ext uri="{FF2B5EF4-FFF2-40B4-BE49-F238E27FC236}">
                  <a16:creationId xmlns:a16="http://schemas.microsoft.com/office/drawing/2014/main" id="{D4AD8F76-C972-47B4-B03A-28C51495E7AE}"/>
                </a:ext>
              </a:extLst>
            </p:cNvPr>
            <p:cNvSpPr>
              <a:spLocks noChangeArrowheads="1"/>
            </p:cNvSpPr>
            <p:nvPr/>
          </p:nvSpPr>
          <p:spPr bwMode="auto">
            <a:xfrm>
              <a:off x="971" y="1720"/>
              <a:ext cx="889" cy="332"/>
            </a:xfrm>
            <a:prstGeom prst="ellipse">
              <a:avLst/>
            </a:prstGeom>
            <a:noFill/>
            <a:ln w="28575">
              <a:solidFill>
                <a:srgbClr val="33CC33"/>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17425" name="Oval 17">
              <a:extLst>
                <a:ext uri="{FF2B5EF4-FFF2-40B4-BE49-F238E27FC236}">
                  <a16:creationId xmlns:a16="http://schemas.microsoft.com/office/drawing/2014/main" id="{A947D3C6-2C59-4C7B-BEB3-087D174D4CA7}"/>
                </a:ext>
              </a:extLst>
            </p:cNvPr>
            <p:cNvSpPr>
              <a:spLocks noChangeArrowheads="1"/>
            </p:cNvSpPr>
            <p:nvPr/>
          </p:nvSpPr>
          <p:spPr bwMode="auto">
            <a:xfrm>
              <a:off x="3040" y="816"/>
              <a:ext cx="456" cy="160"/>
            </a:xfrm>
            <a:prstGeom prst="ellipse">
              <a:avLst/>
            </a:prstGeom>
            <a:noFill/>
            <a:ln w="28575">
              <a:solidFill>
                <a:srgbClr val="33CC33"/>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grpSp>
      <p:sp>
        <p:nvSpPr>
          <p:cNvPr id="17411" name="Rectangle 18">
            <a:extLst>
              <a:ext uri="{FF2B5EF4-FFF2-40B4-BE49-F238E27FC236}">
                <a16:creationId xmlns:a16="http://schemas.microsoft.com/office/drawing/2014/main" id="{8393CD53-38D4-4F25-A9B8-6003AD0F9561}"/>
              </a:ext>
            </a:extLst>
          </p:cNvPr>
          <p:cNvSpPr>
            <a:spLocks noChangeArrowheads="1"/>
          </p:cNvSpPr>
          <p:nvPr/>
        </p:nvSpPr>
        <p:spPr bwMode="auto">
          <a:xfrm>
            <a:off x="411163" y="1052513"/>
            <a:ext cx="457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Char char="q"/>
            </a:pPr>
            <a:r>
              <a:rPr lang="en-US" altLang="en-US" sz="2000" dirty="0"/>
              <a:t>  Drawing Revision</a:t>
            </a:r>
          </a:p>
          <a:p>
            <a:pPr eaLnBrk="1" hangingPunct="1">
              <a:spcBef>
                <a:spcPct val="0"/>
              </a:spcBef>
              <a:buFontTx/>
              <a:buNone/>
            </a:pPr>
            <a:endParaRPr lang="en-US" altLang="en-US" sz="1400" b="1" dirty="0">
              <a:solidFill>
                <a:srgbClr val="FF0000"/>
              </a:solidFill>
            </a:endParaRPr>
          </a:p>
        </p:txBody>
      </p:sp>
      <p:sp>
        <p:nvSpPr>
          <p:cNvPr id="17412" name="Rectangle 21">
            <a:extLst>
              <a:ext uri="{FF2B5EF4-FFF2-40B4-BE49-F238E27FC236}">
                <a16:creationId xmlns:a16="http://schemas.microsoft.com/office/drawing/2014/main" id="{9583C32B-84DA-48A6-B8F9-19905FE19A2E}"/>
              </a:ext>
            </a:extLst>
          </p:cNvPr>
          <p:cNvSpPr>
            <a:spLocks noChangeArrowheads="1"/>
          </p:cNvSpPr>
          <p:nvPr/>
        </p:nvSpPr>
        <p:spPr bwMode="auto">
          <a:xfrm>
            <a:off x="304800" y="0"/>
            <a:ext cx="8534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PSW Drawing Revisions (single part number)</a:t>
            </a:r>
          </a:p>
        </p:txBody>
      </p:sp>
      <p:sp>
        <p:nvSpPr>
          <p:cNvPr id="2" name="Slide Number Placeholder 1">
            <a:extLst>
              <a:ext uri="{FF2B5EF4-FFF2-40B4-BE49-F238E27FC236}">
                <a16:creationId xmlns:a16="http://schemas.microsoft.com/office/drawing/2014/main" id="{148DE402-5747-4D9F-9D61-FA62B7BC15E2}"/>
              </a:ext>
            </a:extLst>
          </p:cNvPr>
          <p:cNvSpPr>
            <a:spLocks noGrp="1"/>
          </p:cNvSpPr>
          <p:nvPr>
            <p:ph type="sldNum" sz="quarter" idx="12"/>
          </p:nvPr>
        </p:nvSpPr>
        <p:spPr/>
        <p:txBody>
          <a:bodyPr/>
          <a:lstStyle/>
          <a:p>
            <a:fld id="{5718E5EB-B909-4069-B9FE-786F1DB2E96B}" type="slidenum">
              <a:rPr lang="en-US" altLang="en-US" smtClean="0"/>
              <a:pPr/>
              <a:t>16</a:t>
            </a:fld>
            <a:endParaRPr lang="en-US" altLang="en-US" dirty="0"/>
          </a:p>
        </p:txBody>
      </p:sp>
      <p:sp>
        <p:nvSpPr>
          <p:cNvPr id="21" name="TextBox 20">
            <a:extLst>
              <a:ext uri="{FF2B5EF4-FFF2-40B4-BE49-F238E27FC236}">
                <a16:creationId xmlns:a16="http://schemas.microsoft.com/office/drawing/2014/main" id="{3842BE8A-DBD1-45E3-B99F-06D65FFC617D}"/>
              </a:ext>
            </a:extLst>
          </p:cNvPr>
          <p:cNvSpPr txBox="1"/>
          <p:nvPr/>
        </p:nvSpPr>
        <p:spPr>
          <a:xfrm>
            <a:off x="79375" y="5867400"/>
            <a:ext cx="2587625" cy="954107"/>
          </a:xfrm>
          <a:prstGeom prst="rect">
            <a:avLst/>
          </a:prstGeom>
          <a:gradFill flip="none" rotWithShape="1">
            <a:gsLst>
              <a:gs pos="0">
                <a:srgbClr val="FFC000"/>
              </a:gs>
              <a:gs pos="100000">
                <a:schemeClr val="accent5">
                  <a:lumMod val="45000"/>
                  <a:lumOff val="55000"/>
                </a:schemeClr>
              </a:gs>
            </a:gsLst>
            <a:lin ang="18900000" scaled="1"/>
            <a:tileRect/>
          </a:gradFill>
        </p:spPr>
        <p:txBody>
          <a:bodyPr wrap="square" rtlCol="0">
            <a:spAutoFit/>
          </a:bodyPr>
          <a:lstStyle/>
          <a:p>
            <a:r>
              <a:rPr lang="en-US" altLang="en-US" sz="1400" b="1" i="1" dirty="0"/>
              <a:t>NOTE:</a:t>
            </a:r>
            <a:r>
              <a:rPr lang="en-US" altLang="en-US" sz="1400" i="1" dirty="0"/>
              <a:t> Until IT separation between Aptiv &amp; Delphi Technologies is finished, Aptiv drawings will still show Delphi.</a:t>
            </a:r>
            <a:endParaRPr lang="en-US"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4">
            <a:extLst>
              <a:ext uri="{FF2B5EF4-FFF2-40B4-BE49-F238E27FC236}">
                <a16:creationId xmlns:a16="http://schemas.microsoft.com/office/drawing/2014/main" id="{D4F8E5DD-FF03-4C7A-8476-FC679FBB5613}"/>
              </a:ext>
            </a:extLst>
          </p:cNvPr>
          <p:cNvGrpSpPr>
            <a:grpSpLocks/>
          </p:cNvGrpSpPr>
          <p:nvPr/>
        </p:nvGrpSpPr>
        <p:grpSpPr bwMode="auto">
          <a:xfrm>
            <a:off x="204788" y="952500"/>
            <a:ext cx="8853487" cy="5551488"/>
            <a:chOff x="129" y="600"/>
            <a:chExt cx="5577" cy="3497"/>
          </a:xfrm>
        </p:grpSpPr>
        <p:pic>
          <p:nvPicPr>
            <p:cNvPr id="18437" name="Picture 5">
              <a:extLst>
                <a:ext uri="{FF2B5EF4-FFF2-40B4-BE49-F238E27FC236}">
                  <a16:creationId xmlns:a16="http://schemas.microsoft.com/office/drawing/2014/main" id="{F5D57B59-BD45-4BD0-A45E-02FFB5776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3" y="609"/>
              <a:ext cx="2641" cy="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6">
              <a:extLst>
                <a:ext uri="{FF2B5EF4-FFF2-40B4-BE49-F238E27FC236}">
                  <a16:creationId xmlns:a16="http://schemas.microsoft.com/office/drawing/2014/main" id="{F8C89B59-1ED4-49BA-AADB-44F737E8049D}"/>
                </a:ext>
              </a:extLst>
            </p:cNvPr>
            <p:cNvSpPr>
              <a:spLocks noChangeArrowheads="1"/>
            </p:cNvSpPr>
            <p:nvPr/>
          </p:nvSpPr>
          <p:spPr bwMode="auto">
            <a:xfrm>
              <a:off x="2960" y="600"/>
              <a:ext cx="1002" cy="97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18439" name="Rectangle 7">
              <a:extLst>
                <a:ext uri="{FF2B5EF4-FFF2-40B4-BE49-F238E27FC236}">
                  <a16:creationId xmlns:a16="http://schemas.microsoft.com/office/drawing/2014/main" id="{B9184B9A-17AF-4D58-AA2B-544B32FB94DC}"/>
                </a:ext>
              </a:extLst>
            </p:cNvPr>
            <p:cNvSpPr>
              <a:spLocks noChangeArrowheads="1"/>
            </p:cNvSpPr>
            <p:nvPr/>
          </p:nvSpPr>
          <p:spPr bwMode="auto">
            <a:xfrm>
              <a:off x="4373" y="3576"/>
              <a:ext cx="1333" cy="52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18440" name="Text Box 8">
              <a:extLst>
                <a:ext uri="{FF2B5EF4-FFF2-40B4-BE49-F238E27FC236}">
                  <a16:creationId xmlns:a16="http://schemas.microsoft.com/office/drawing/2014/main" id="{D379B9D9-4DFC-402D-8104-E9D5069E68D9}"/>
                </a:ext>
              </a:extLst>
            </p:cNvPr>
            <p:cNvSpPr txBox="1">
              <a:spLocks noChangeArrowheads="1"/>
            </p:cNvSpPr>
            <p:nvPr/>
          </p:nvSpPr>
          <p:spPr bwMode="auto">
            <a:xfrm>
              <a:off x="4363" y="1907"/>
              <a:ext cx="994" cy="422"/>
            </a:xfrm>
            <a:prstGeom prst="rect">
              <a:avLst/>
            </a:prstGeom>
            <a:solidFill>
              <a:srgbClr val="FFFF00"/>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dirty="0">
                  <a:solidFill>
                    <a:srgbClr val="0004EE"/>
                  </a:solidFill>
                </a:rPr>
                <a:t>Chart Drawing</a:t>
              </a:r>
            </a:p>
            <a:p>
              <a:pPr algn="ctr">
                <a:spcBef>
                  <a:spcPct val="0"/>
                </a:spcBef>
                <a:buFontTx/>
                <a:buNone/>
              </a:pPr>
              <a:r>
                <a:rPr lang="en-US" altLang="en-US" sz="1800" dirty="0">
                  <a:solidFill>
                    <a:srgbClr val="0004EE"/>
                  </a:solidFill>
                </a:rPr>
                <a:t>Cover Page</a:t>
              </a:r>
            </a:p>
          </p:txBody>
        </p:sp>
        <p:pic>
          <p:nvPicPr>
            <p:cNvPr id="18441" name="Picture 9">
              <a:extLst>
                <a:ext uri="{FF2B5EF4-FFF2-40B4-BE49-F238E27FC236}">
                  <a16:creationId xmlns:a16="http://schemas.microsoft.com/office/drawing/2014/main" id="{79DA0D29-E5E7-4F8C-8747-450755F17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 y="1118"/>
              <a:ext cx="1324"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Line 10">
              <a:extLst>
                <a:ext uri="{FF2B5EF4-FFF2-40B4-BE49-F238E27FC236}">
                  <a16:creationId xmlns:a16="http://schemas.microsoft.com/office/drawing/2014/main" id="{D11219FB-AABA-49F4-B80E-6038E9C26DC3}"/>
                </a:ext>
              </a:extLst>
            </p:cNvPr>
            <p:cNvSpPr>
              <a:spLocks noChangeShapeType="1"/>
            </p:cNvSpPr>
            <p:nvPr/>
          </p:nvSpPr>
          <p:spPr bwMode="auto">
            <a:xfrm flipV="1">
              <a:off x="1453" y="602"/>
              <a:ext cx="1500" cy="54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3" name="Line 11">
              <a:extLst>
                <a:ext uri="{FF2B5EF4-FFF2-40B4-BE49-F238E27FC236}">
                  <a16:creationId xmlns:a16="http://schemas.microsoft.com/office/drawing/2014/main" id="{726888C3-B9F5-4BE3-978E-F8B2B12F56D4}"/>
                </a:ext>
              </a:extLst>
            </p:cNvPr>
            <p:cNvSpPr>
              <a:spLocks noChangeShapeType="1"/>
            </p:cNvSpPr>
            <p:nvPr/>
          </p:nvSpPr>
          <p:spPr bwMode="auto">
            <a:xfrm flipV="1">
              <a:off x="2653" y="1566"/>
              <a:ext cx="1322" cy="93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18444" name="Picture 12">
              <a:extLst>
                <a:ext uri="{FF2B5EF4-FFF2-40B4-BE49-F238E27FC236}">
                  <a16:creationId xmlns:a16="http://schemas.microsoft.com/office/drawing/2014/main" id="{1A13575E-3D2E-4F8E-8E14-3807F1A80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 y="3268"/>
              <a:ext cx="2238"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Line 13">
              <a:extLst>
                <a:ext uri="{FF2B5EF4-FFF2-40B4-BE49-F238E27FC236}">
                  <a16:creationId xmlns:a16="http://schemas.microsoft.com/office/drawing/2014/main" id="{294EBEF1-69A1-41E1-AE62-BC71370EBAE9}"/>
                </a:ext>
              </a:extLst>
            </p:cNvPr>
            <p:cNvSpPr>
              <a:spLocks noChangeShapeType="1"/>
            </p:cNvSpPr>
            <p:nvPr/>
          </p:nvSpPr>
          <p:spPr bwMode="auto">
            <a:xfrm>
              <a:off x="2887" y="3294"/>
              <a:ext cx="2769" cy="25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6" name="Line 14">
              <a:extLst>
                <a:ext uri="{FF2B5EF4-FFF2-40B4-BE49-F238E27FC236}">
                  <a16:creationId xmlns:a16="http://schemas.microsoft.com/office/drawing/2014/main" id="{1E464D3F-93A8-4D75-81E1-29F62BDBDF0D}"/>
                </a:ext>
              </a:extLst>
            </p:cNvPr>
            <p:cNvSpPr>
              <a:spLocks noChangeShapeType="1"/>
            </p:cNvSpPr>
            <p:nvPr/>
          </p:nvSpPr>
          <p:spPr bwMode="auto">
            <a:xfrm>
              <a:off x="787" y="3963"/>
              <a:ext cx="3570" cy="13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7" name="Text Box 15">
              <a:extLst>
                <a:ext uri="{FF2B5EF4-FFF2-40B4-BE49-F238E27FC236}">
                  <a16:creationId xmlns:a16="http://schemas.microsoft.com/office/drawing/2014/main" id="{9A4642C9-6021-481B-B111-68125AF1C54E}"/>
                </a:ext>
              </a:extLst>
            </p:cNvPr>
            <p:cNvSpPr txBox="1">
              <a:spLocks noChangeArrowheads="1"/>
            </p:cNvSpPr>
            <p:nvPr/>
          </p:nvSpPr>
          <p:spPr bwMode="auto">
            <a:xfrm>
              <a:off x="129" y="1932"/>
              <a:ext cx="1223" cy="536"/>
            </a:xfrm>
            <a:prstGeom prst="rect">
              <a:avLst/>
            </a:prstGeom>
            <a:noFill/>
            <a:ln w="25400">
              <a:solidFill>
                <a:srgbClr val="0000FF"/>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b="1" dirty="0">
                  <a:solidFill>
                    <a:srgbClr val="0004EE"/>
                  </a:solidFill>
                </a:rPr>
                <a:t>Chart part number</a:t>
              </a:r>
            </a:p>
            <a:p>
              <a:pPr algn="ctr">
                <a:spcBef>
                  <a:spcPct val="0"/>
                </a:spcBef>
                <a:buFontTx/>
                <a:buNone/>
              </a:pPr>
              <a:r>
                <a:rPr lang="en-US" altLang="en-US" sz="1600" b="1" dirty="0">
                  <a:solidFill>
                    <a:srgbClr val="FF0000"/>
                  </a:solidFill>
                </a:rPr>
                <a:t>Do Not Use on PSW</a:t>
              </a:r>
            </a:p>
          </p:txBody>
        </p:sp>
        <p:sp>
          <p:nvSpPr>
            <p:cNvPr id="18448" name="Line 16">
              <a:extLst>
                <a:ext uri="{FF2B5EF4-FFF2-40B4-BE49-F238E27FC236}">
                  <a16:creationId xmlns:a16="http://schemas.microsoft.com/office/drawing/2014/main" id="{1F220885-5840-4FB6-9525-18BD6A161044}"/>
                </a:ext>
              </a:extLst>
            </p:cNvPr>
            <p:cNvSpPr>
              <a:spLocks noChangeShapeType="1"/>
            </p:cNvSpPr>
            <p:nvPr/>
          </p:nvSpPr>
          <p:spPr bwMode="auto">
            <a:xfrm flipV="1">
              <a:off x="592" y="1436"/>
              <a:ext cx="1185" cy="478"/>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9" name="Line 17">
              <a:extLst>
                <a:ext uri="{FF2B5EF4-FFF2-40B4-BE49-F238E27FC236}">
                  <a16:creationId xmlns:a16="http://schemas.microsoft.com/office/drawing/2014/main" id="{BE5CB5EA-91D1-44F3-941A-4B6F2DCFBB08}"/>
                </a:ext>
              </a:extLst>
            </p:cNvPr>
            <p:cNvSpPr>
              <a:spLocks noChangeShapeType="1"/>
            </p:cNvSpPr>
            <p:nvPr/>
          </p:nvSpPr>
          <p:spPr bwMode="auto">
            <a:xfrm>
              <a:off x="405" y="2480"/>
              <a:ext cx="746" cy="1030"/>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50" name="Text Box 18">
              <a:extLst>
                <a:ext uri="{FF2B5EF4-FFF2-40B4-BE49-F238E27FC236}">
                  <a16:creationId xmlns:a16="http://schemas.microsoft.com/office/drawing/2014/main" id="{29AA690B-7553-498F-BE6F-6CEB8ABCB9FD}"/>
                </a:ext>
              </a:extLst>
            </p:cNvPr>
            <p:cNvSpPr txBox="1">
              <a:spLocks noChangeArrowheads="1"/>
            </p:cNvSpPr>
            <p:nvPr/>
          </p:nvSpPr>
          <p:spPr bwMode="auto">
            <a:xfrm>
              <a:off x="1897" y="2653"/>
              <a:ext cx="1094" cy="536"/>
            </a:xfrm>
            <a:prstGeom prst="rect">
              <a:avLst/>
            </a:prstGeom>
            <a:noFill/>
            <a:ln w="25400">
              <a:solidFill>
                <a:srgbClr val="0000FF"/>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b="1" dirty="0">
                  <a:solidFill>
                    <a:srgbClr val="0004EE"/>
                  </a:solidFill>
                </a:rPr>
                <a:t>Chart Revision</a:t>
              </a:r>
            </a:p>
            <a:p>
              <a:pPr algn="ctr">
                <a:spcBef>
                  <a:spcPct val="0"/>
                </a:spcBef>
                <a:buFontTx/>
                <a:buNone/>
              </a:pPr>
              <a:r>
                <a:rPr lang="en-US" altLang="en-US" sz="1600" b="1" dirty="0">
                  <a:solidFill>
                    <a:srgbClr val="FF0000"/>
                  </a:solidFill>
                </a:rPr>
                <a:t>Do Not Use on PSW</a:t>
              </a:r>
            </a:p>
          </p:txBody>
        </p:sp>
        <p:sp>
          <p:nvSpPr>
            <p:cNvPr id="18451" name="Line 19">
              <a:extLst>
                <a:ext uri="{FF2B5EF4-FFF2-40B4-BE49-F238E27FC236}">
                  <a16:creationId xmlns:a16="http://schemas.microsoft.com/office/drawing/2014/main" id="{4C6CBEDE-6720-43E2-BACA-5D2D086CDAA5}"/>
                </a:ext>
              </a:extLst>
            </p:cNvPr>
            <p:cNvSpPr>
              <a:spLocks noChangeShapeType="1"/>
            </p:cNvSpPr>
            <p:nvPr/>
          </p:nvSpPr>
          <p:spPr bwMode="auto">
            <a:xfrm flipH="1">
              <a:off x="2263" y="3179"/>
              <a:ext cx="154" cy="277"/>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52" name="Line 20">
              <a:extLst>
                <a:ext uri="{FF2B5EF4-FFF2-40B4-BE49-F238E27FC236}">
                  <a16:creationId xmlns:a16="http://schemas.microsoft.com/office/drawing/2014/main" id="{2C9A7C98-78C3-4EB9-B0DE-6A8A2721AFD3}"/>
                </a:ext>
              </a:extLst>
            </p:cNvPr>
            <p:cNvSpPr>
              <a:spLocks noChangeShapeType="1"/>
            </p:cNvSpPr>
            <p:nvPr/>
          </p:nvSpPr>
          <p:spPr bwMode="auto">
            <a:xfrm flipH="1" flipV="1">
              <a:off x="2083" y="2352"/>
              <a:ext cx="374" cy="283"/>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8435" name="Rectangle 21">
            <a:extLst>
              <a:ext uri="{FF2B5EF4-FFF2-40B4-BE49-F238E27FC236}">
                <a16:creationId xmlns:a16="http://schemas.microsoft.com/office/drawing/2014/main" id="{8C9DEC70-020C-4393-A10D-F471A2AA4F9C}"/>
              </a:ext>
            </a:extLst>
          </p:cNvPr>
          <p:cNvSpPr>
            <a:spLocks noChangeArrowheads="1"/>
          </p:cNvSpPr>
          <p:nvPr/>
        </p:nvSpPr>
        <p:spPr bwMode="auto">
          <a:xfrm>
            <a:off x="304800" y="0"/>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PSW Drawing Revisions (Chart part numbers)</a:t>
            </a:r>
          </a:p>
        </p:txBody>
      </p:sp>
      <p:sp>
        <p:nvSpPr>
          <p:cNvPr id="18436" name="Rectangle 22">
            <a:extLst>
              <a:ext uri="{FF2B5EF4-FFF2-40B4-BE49-F238E27FC236}">
                <a16:creationId xmlns:a16="http://schemas.microsoft.com/office/drawing/2014/main" id="{E7619B9E-EB0A-435C-99D3-A151379F8F80}"/>
              </a:ext>
            </a:extLst>
          </p:cNvPr>
          <p:cNvSpPr>
            <a:spLocks noChangeArrowheads="1"/>
          </p:cNvSpPr>
          <p:nvPr/>
        </p:nvSpPr>
        <p:spPr bwMode="auto">
          <a:xfrm>
            <a:off x="457200" y="1066800"/>
            <a:ext cx="457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Char char="q"/>
            </a:pPr>
            <a:r>
              <a:rPr lang="en-US" altLang="en-US" sz="2000" dirty="0"/>
              <a:t>  Drawing Revision</a:t>
            </a:r>
          </a:p>
          <a:p>
            <a:pPr eaLnBrk="1" hangingPunct="1">
              <a:spcBef>
                <a:spcPct val="0"/>
              </a:spcBef>
              <a:buFontTx/>
              <a:buNone/>
            </a:pPr>
            <a:endParaRPr lang="en-US" altLang="en-US" sz="1400" b="1" dirty="0">
              <a:solidFill>
                <a:srgbClr val="FF0000"/>
              </a:solidFill>
            </a:endParaRPr>
          </a:p>
        </p:txBody>
      </p:sp>
      <p:sp>
        <p:nvSpPr>
          <p:cNvPr id="2" name="Slide Number Placeholder 1">
            <a:extLst>
              <a:ext uri="{FF2B5EF4-FFF2-40B4-BE49-F238E27FC236}">
                <a16:creationId xmlns:a16="http://schemas.microsoft.com/office/drawing/2014/main" id="{C34C795A-C039-49A9-9CDE-813BEB90ECF1}"/>
              </a:ext>
            </a:extLst>
          </p:cNvPr>
          <p:cNvSpPr>
            <a:spLocks noGrp="1"/>
          </p:cNvSpPr>
          <p:nvPr>
            <p:ph type="sldNum" sz="quarter" idx="12"/>
          </p:nvPr>
        </p:nvSpPr>
        <p:spPr/>
        <p:txBody>
          <a:bodyPr/>
          <a:lstStyle/>
          <a:p>
            <a:fld id="{5718E5EB-B909-4069-B9FE-786F1DB2E96B}" type="slidenum">
              <a:rPr lang="en-US" altLang="en-US" smtClean="0"/>
              <a:pPr/>
              <a:t>17</a:t>
            </a:fld>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4">
            <a:extLst>
              <a:ext uri="{FF2B5EF4-FFF2-40B4-BE49-F238E27FC236}">
                <a16:creationId xmlns:a16="http://schemas.microsoft.com/office/drawing/2014/main" id="{6CEAA55C-DC61-4643-A50A-0DB632C04C99}"/>
              </a:ext>
            </a:extLst>
          </p:cNvPr>
          <p:cNvGrpSpPr>
            <a:grpSpLocks/>
          </p:cNvGrpSpPr>
          <p:nvPr/>
        </p:nvGrpSpPr>
        <p:grpSpPr bwMode="auto">
          <a:xfrm>
            <a:off x="608013" y="1008063"/>
            <a:ext cx="8266112" cy="5364162"/>
            <a:chOff x="383" y="635"/>
            <a:chExt cx="5207" cy="3379"/>
          </a:xfrm>
        </p:grpSpPr>
        <p:pic>
          <p:nvPicPr>
            <p:cNvPr id="19461" name="Picture 5">
              <a:extLst>
                <a:ext uri="{FF2B5EF4-FFF2-40B4-BE49-F238E27FC236}">
                  <a16:creationId xmlns:a16="http://schemas.microsoft.com/office/drawing/2014/main" id="{E31D9341-9CE1-43CB-8526-0CEF19CB1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3" y="635"/>
              <a:ext cx="2607" cy="337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2" name="Picture 6">
              <a:extLst>
                <a:ext uri="{FF2B5EF4-FFF2-40B4-BE49-F238E27FC236}">
                  <a16:creationId xmlns:a16="http://schemas.microsoft.com/office/drawing/2014/main" id="{16493644-8FCC-486D-A5AD-17176B507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 y="2119"/>
              <a:ext cx="3053"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Rectangle 7">
              <a:extLst>
                <a:ext uri="{FF2B5EF4-FFF2-40B4-BE49-F238E27FC236}">
                  <a16:creationId xmlns:a16="http://schemas.microsoft.com/office/drawing/2014/main" id="{216365EB-6836-4B20-8835-428BDD7F4079}"/>
                </a:ext>
              </a:extLst>
            </p:cNvPr>
            <p:cNvSpPr>
              <a:spLocks noChangeArrowheads="1"/>
            </p:cNvSpPr>
            <p:nvPr/>
          </p:nvSpPr>
          <p:spPr bwMode="auto">
            <a:xfrm>
              <a:off x="3120" y="1037"/>
              <a:ext cx="1229" cy="451"/>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19464" name="Line 8">
              <a:extLst>
                <a:ext uri="{FF2B5EF4-FFF2-40B4-BE49-F238E27FC236}">
                  <a16:creationId xmlns:a16="http://schemas.microsoft.com/office/drawing/2014/main" id="{8A050C94-C8A2-4D46-A7C7-2608FE92C354}"/>
                </a:ext>
              </a:extLst>
            </p:cNvPr>
            <p:cNvSpPr>
              <a:spLocks noChangeShapeType="1"/>
            </p:cNvSpPr>
            <p:nvPr/>
          </p:nvSpPr>
          <p:spPr bwMode="auto">
            <a:xfrm flipH="1">
              <a:off x="509" y="1018"/>
              <a:ext cx="2592" cy="1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465" name="Line 9">
              <a:extLst>
                <a:ext uri="{FF2B5EF4-FFF2-40B4-BE49-F238E27FC236}">
                  <a16:creationId xmlns:a16="http://schemas.microsoft.com/office/drawing/2014/main" id="{44A62679-77AB-4322-887C-D940AD47ABCA}"/>
                </a:ext>
              </a:extLst>
            </p:cNvPr>
            <p:cNvSpPr>
              <a:spLocks noChangeShapeType="1"/>
            </p:cNvSpPr>
            <p:nvPr/>
          </p:nvSpPr>
          <p:spPr bwMode="auto">
            <a:xfrm flipH="1">
              <a:off x="3437" y="1526"/>
              <a:ext cx="902" cy="153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466" name="Text Box 10">
              <a:extLst>
                <a:ext uri="{FF2B5EF4-FFF2-40B4-BE49-F238E27FC236}">
                  <a16:creationId xmlns:a16="http://schemas.microsoft.com/office/drawing/2014/main" id="{F3E7E389-1634-4124-BA59-40D654B07FEB}"/>
                </a:ext>
              </a:extLst>
            </p:cNvPr>
            <p:cNvSpPr txBox="1">
              <a:spLocks noChangeArrowheads="1"/>
            </p:cNvSpPr>
            <p:nvPr/>
          </p:nvSpPr>
          <p:spPr bwMode="auto">
            <a:xfrm>
              <a:off x="989" y="3472"/>
              <a:ext cx="1585" cy="340"/>
            </a:xfrm>
            <a:prstGeom prst="rect">
              <a:avLst/>
            </a:prstGeom>
            <a:noFill/>
            <a:ln w="22225">
              <a:solidFill>
                <a:srgbClr val="0000FF"/>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rgbClr val="0004EE"/>
                  </a:solidFill>
                </a:rPr>
                <a:t>Use this part Number &amp; </a:t>
              </a:r>
            </a:p>
            <a:p>
              <a:pPr algn="ctr">
                <a:spcBef>
                  <a:spcPct val="0"/>
                </a:spcBef>
                <a:buFontTx/>
                <a:buNone/>
              </a:pPr>
              <a:r>
                <a:rPr lang="en-US" altLang="en-US" sz="1400" b="1" dirty="0">
                  <a:solidFill>
                    <a:srgbClr val="0004EE"/>
                  </a:solidFill>
                </a:rPr>
                <a:t>Revision Number for the PSW</a:t>
              </a:r>
            </a:p>
          </p:txBody>
        </p:sp>
        <p:sp>
          <p:nvSpPr>
            <p:cNvPr id="19467" name="Line 11">
              <a:extLst>
                <a:ext uri="{FF2B5EF4-FFF2-40B4-BE49-F238E27FC236}">
                  <a16:creationId xmlns:a16="http://schemas.microsoft.com/office/drawing/2014/main" id="{12DA1C90-10A4-42CF-BB64-170B5EEF0CF0}"/>
                </a:ext>
              </a:extLst>
            </p:cNvPr>
            <p:cNvSpPr>
              <a:spLocks noChangeShapeType="1"/>
            </p:cNvSpPr>
            <p:nvPr/>
          </p:nvSpPr>
          <p:spPr bwMode="auto">
            <a:xfrm flipH="1" flipV="1">
              <a:off x="797" y="3139"/>
              <a:ext cx="201" cy="317"/>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468" name="Line 12">
              <a:extLst>
                <a:ext uri="{FF2B5EF4-FFF2-40B4-BE49-F238E27FC236}">
                  <a16:creationId xmlns:a16="http://schemas.microsoft.com/office/drawing/2014/main" id="{420CD426-5BFD-426F-908A-AFAA3000F5E0}"/>
                </a:ext>
              </a:extLst>
            </p:cNvPr>
            <p:cNvSpPr>
              <a:spLocks noChangeShapeType="1"/>
            </p:cNvSpPr>
            <p:nvPr/>
          </p:nvSpPr>
          <p:spPr bwMode="auto">
            <a:xfrm flipV="1">
              <a:off x="2583" y="3091"/>
              <a:ext cx="105" cy="365"/>
            </a:xfrm>
            <a:prstGeom prst="line">
              <a:avLst/>
            </a:prstGeom>
            <a:noFill/>
            <a:ln w="28575">
              <a:solidFill>
                <a:srgbClr val="0004E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9459" name="Rectangle 13">
            <a:extLst>
              <a:ext uri="{FF2B5EF4-FFF2-40B4-BE49-F238E27FC236}">
                <a16:creationId xmlns:a16="http://schemas.microsoft.com/office/drawing/2014/main" id="{EE69A44A-6BBA-4B15-BA4E-976A0BA4447B}"/>
              </a:ext>
            </a:extLst>
          </p:cNvPr>
          <p:cNvSpPr>
            <a:spLocks noChangeArrowheads="1"/>
          </p:cNvSpPr>
          <p:nvPr/>
        </p:nvSpPr>
        <p:spPr bwMode="auto">
          <a:xfrm>
            <a:off x="304800" y="0"/>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PSW Drawing Revisions (Chart part numbers)</a:t>
            </a:r>
          </a:p>
        </p:txBody>
      </p:sp>
      <p:sp>
        <p:nvSpPr>
          <p:cNvPr id="19460" name="Rectangle 14">
            <a:extLst>
              <a:ext uri="{FF2B5EF4-FFF2-40B4-BE49-F238E27FC236}">
                <a16:creationId xmlns:a16="http://schemas.microsoft.com/office/drawing/2014/main" id="{CEB02305-038B-4875-B2A7-213A3B7BC32C}"/>
              </a:ext>
            </a:extLst>
          </p:cNvPr>
          <p:cNvSpPr>
            <a:spLocks noChangeArrowheads="1"/>
          </p:cNvSpPr>
          <p:nvPr/>
        </p:nvSpPr>
        <p:spPr bwMode="auto">
          <a:xfrm>
            <a:off x="457200" y="1066800"/>
            <a:ext cx="457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Char char="q"/>
            </a:pPr>
            <a:r>
              <a:rPr lang="en-US" altLang="en-US" sz="2000" dirty="0"/>
              <a:t>  Drawing Revision</a:t>
            </a:r>
          </a:p>
          <a:p>
            <a:pPr eaLnBrk="1" hangingPunct="1">
              <a:spcBef>
                <a:spcPct val="0"/>
              </a:spcBef>
              <a:buFontTx/>
              <a:buNone/>
            </a:pPr>
            <a:endParaRPr lang="en-US" altLang="en-US" sz="1400" b="1" dirty="0">
              <a:solidFill>
                <a:srgbClr val="FF0000"/>
              </a:solidFill>
            </a:endParaRPr>
          </a:p>
        </p:txBody>
      </p:sp>
      <p:sp>
        <p:nvSpPr>
          <p:cNvPr id="2" name="Slide Number Placeholder 1">
            <a:extLst>
              <a:ext uri="{FF2B5EF4-FFF2-40B4-BE49-F238E27FC236}">
                <a16:creationId xmlns:a16="http://schemas.microsoft.com/office/drawing/2014/main" id="{C6D4D6CD-91E3-4AE7-9431-A2FFE8A4ECBF}"/>
              </a:ext>
            </a:extLst>
          </p:cNvPr>
          <p:cNvSpPr>
            <a:spLocks noGrp="1"/>
          </p:cNvSpPr>
          <p:nvPr>
            <p:ph type="sldNum" sz="quarter" idx="12"/>
          </p:nvPr>
        </p:nvSpPr>
        <p:spPr/>
        <p:txBody>
          <a:bodyPr/>
          <a:lstStyle/>
          <a:p>
            <a:fld id="{5718E5EB-B909-4069-B9FE-786F1DB2E96B}" type="slidenum">
              <a:rPr lang="en-US" altLang="en-US" smtClean="0"/>
              <a:pPr/>
              <a:t>18</a:t>
            </a:fld>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id="{F8E312C9-ABE3-4CB6-9157-9E2F632A2C59}"/>
              </a:ext>
            </a:extLst>
          </p:cNvPr>
          <p:cNvSpPr>
            <a:spLocks noChangeArrowheads="1"/>
          </p:cNvSpPr>
          <p:nvPr/>
        </p:nvSpPr>
        <p:spPr bwMode="auto">
          <a:xfrm>
            <a:off x="457200" y="1066800"/>
            <a:ext cx="457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Char char="q"/>
            </a:pPr>
            <a:r>
              <a:rPr lang="en-US" altLang="en-US" sz="2000" dirty="0"/>
              <a:t>  Drawing Revision</a:t>
            </a:r>
          </a:p>
          <a:p>
            <a:pPr eaLnBrk="1" hangingPunct="1">
              <a:spcBef>
                <a:spcPct val="0"/>
              </a:spcBef>
              <a:buFontTx/>
              <a:buNone/>
            </a:pPr>
            <a:endParaRPr lang="en-US" altLang="en-US" sz="1400" b="1" dirty="0">
              <a:solidFill>
                <a:srgbClr val="FF0000"/>
              </a:solidFill>
            </a:endParaRPr>
          </a:p>
        </p:txBody>
      </p:sp>
      <p:sp>
        <p:nvSpPr>
          <p:cNvPr id="20483" name="Rectangle 5">
            <a:extLst>
              <a:ext uri="{FF2B5EF4-FFF2-40B4-BE49-F238E27FC236}">
                <a16:creationId xmlns:a16="http://schemas.microsoft.com/office/drawing/2014/main" id="{7D7F4074-15CC-456B-8FD5-AF6CD09D1158}"/>
              </a:ext>
            </a:extLst>
          </p:cNvPr>
          <p:cNvSpPr>
            <a:spLocks noChangeArrowheads="1"/>
          </p:cNvSpPr>
          <p:nvPr/>
        </p:nvSpPr>
        <p:spPr bwMode="auto">
          <a:xfrm>
            <a:off x="381000" y="0"/>
            <a:ext cx="8458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u="sng" dirty="0">
                <a:solidFill>
                  <a:schemeClr val="tx2"/>
                </a:solidFill>
              </a:rPr>
              <a:t>PSW Drawing Revisions (Chart part numbers)</a:t>
            </a:r>
          </a:p>
        </p:txBody>
      </p:sp>
      <p:grpSp>
        <p:nvGrpSpPr>
          <p:cNvPr id="20484" name="Group 35">
            <a:extLst>
              <a:ext uri="{FF2B5EF4-FFF2-40B4-BE49-F238E27FC236}">
                <a16:creationId xmlns:a16="http://schemas.microsoft.com/office/drawing/2014/main" id="{72456829-266C-42CF-B8B6-79D59820DBA7}"/>
              </a:ext>
            </a:extLst>
          </p:cNvPr>
          <p:cNvGrpSpPr>
            <a:grpSpLocks/>
          </p:cNvGrpSpPr>
          <p:nvPr/>
        </p:nvGrpSpPr>
        <p:grpSpPr bwMode="auto">
          <a:xfrm>
            <a:off x="841375" y="952500"/>
            <a:ext cx="8216900" cy="5551488"/>
            <a:chOff x="530" y="600"/>
            <a:chExt cx="5176" cy="3497"/>
          </a:xfrm>
        </p:grpSpPr>
        <p:pic>
          <p:nvPicPr>
            <p:cNvPr id="20485" name="Picture 7">
              <a:extLst>
                <a:ext uri="{FF2B5EF4-FFF2-40B4-BE49-F238E27FC236}">
                  <a16:creationId xmlns:a16="http://schemas.microsoft.com/office/drawing/2014/main" id="{45621ECE-F47D-427C-8E81-F328E30CFF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3" y="609"/>
              <a:ext cx="2641" cy="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Rectangle 8">
              <a:extLst>
                <a:ext uri="{FF2B5EF4-FFF2-40B4-BE49-F238E27FC236}">
                  <a16:creationId xmlns:a16="http://schemas.microsoft.com/office/drawing/2014/main" id="{FFAFB567-075C-41FE-9975-48B853BC0F58}"/>
                </a:ext>
              </a:extLst>
            </p:cNvPr>
            <p:cNvSpPr>
              <a:spLocks noChangeArrowheads="1"/>
            </p:cNvSpPr>
            <p:nvPr/>
          </p:nvSpPr>
          <p:spPr bwMode="auto">
            <a:xfrm>
              <a:off x="2960" y="600"/>
              <a:ext cx="1002" cy="97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487" name="Rectangle 9">
              <a:extLst>
                <a:ext uri="{FF2B5EF4-FFF2-40B4-BE49-F238E27FC236}">
                  <a16:creationId xmlns:a16="http://schemas.microsoft.com/office/drawing/2014/main" id="{4DB06820-A918-428B-AE72-FD71E3223D06}"/>
                </a:ext>
              </a:extLst>
            </p:cNvPr>
            <p:cNvSpPr>
              <a:spLocks noChangeArrowheads="1"/>
            </p:cNvSpPr>
            <p:nvPr/>
          </p:nvSpPr>
          <p:spPr bwMode="auto">
            <a:xfrm>
              <a:off x="4373" y="3576"/>
              <a:ext cx="1333" cy="52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488" name="Text Box 10">
              <a:extLst>
                <a:ext uri="{FF2B5EF4-FFF2-40B4-BE49-F238E27FC236}">
                  <a16:creationId xmlns:a16="http://schemas.microsoft.com/office/drawing/2014/main" id="{BC44A778-B0ED-40C1-B03B-AE35D1FC60C6}"/>
                </a:ext>
              </a:extLst>
            </p:cNvPr>
            <p:cNvSpPr txBox="1">
              <a:spLocks noChangeArrowheads="1"/>
            </p:cNvSpPr>
            <p:nvPr/>
          </p:nvSpPr>
          <p:spPr bwMode="auto">
            <a:xfrm>
              <a:off x="4363" y="1907"/>
              <a:ext cx="994" cy="422"/>
            </a:xfrm>
            <a:prstGeom prst="rect">
              <a:avLst/>
            </a:prstGeom>
            <a:solidFill>
              <a:srgbClr val="FFFF00"/>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dirty="0">
                  <a:solidFill>
                    <a:srgbClr val="0004EE"/>
                  </a:solidFill>
                </a:rPr>
                <a:t>Chart Drawing</a:t>
              </a:r>
            </a:p>
            <a:p>
              <a:pPr algn="ctr">
                <a:spcBef>
                  <a:spcPct val="0"/>
                </a:spcBef>
                <a:buFontTx/>
                <a:buNone/>
              </a:pPr>
              <a:r>
                <a:rPr lang="en-US" altLang="en-US" sz="1800" dirty="0">
                  <a:solidFill>
                    <a:srgbClr val="0004EE"/>
                  </a:solidFill>
                </a:rPr>
                <a:t>Cover Page</a:t>
              </a:r>
            </a:p>
          </p:txBody>
        </p:sp>
        <p:pic>
          <p:nvPicPr>
            <p:cNvPr id="20489" name="Picture 11">
              <a:extLst>
                <a:ext uri="{FF2B5EF4-FFF2-40B4-BE49-F238E27FC236}">
                  <a16:creationId xmlns:a16="http://schemas.microsoft.com/office/drawing/2014/main" id="{46D9FEF2-5716-4DD7-A576-D58335F1C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 y="1118"/>
              <a:ext cx="1324"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Line 12">
              <a:extLst>
                <a:ext uri="{FF2B5EF4-FFF2-40B4-BE49-F238E27FC236}">
                  <a16:creationId xmlns:a16="http://schemas.microsoft.com/office/drawing/2014/main" id="{BFEEA387-EEDF-4B4F-9AE1-7E1C66048526}"/>
                </a:ext>
              </a:extLst>
            </p:cNvPr>
            <p:cNvSpPr>
              <a:spLocks noChangeShapeType="1"/>
            </p:cNvSpPr>
            <p:nvPr/>
          </p:nvSpPr>
          <p:spPr bwMode="auto">
            <a:xfrm flipV="1">
              <a:off x="1453" y="602"/>
              <a:ext cx="1468" cy="54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491" name="Line 13">
              <a:extLst>
                <a:ext uri="{FF2B5EF4-FFF2-40B4-BE49-F238E27FC236}">
                  <a16:creationId xmlns:a16="http://schemas.microsoft.com/office/drawing/2014/main" id="{C12C0F8A-5FFF-4DA4-8D9B-2403C0F45D90}"/>
                </a:ext>
              </a:extLst>
            </p:cNvPr>
            <p:cNvSpPr>
              <a:spLocks noChangeShapeType="1"/>
            </p:cNvSpPr>
            <p:nvPr/>
          </p:nvSpPr>
          <p:spPr bwMode="auto">
            <a:xfrm flipV="1">
              <a:off x="2653" y="1566"/>
              <a:ext cx="1322" cy="93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20492" name="Picture 14">
              <a:extLst>
                <a:ext uri="{FF2B5EF4-FFF2-40B4-BE49-F238E27FC236}">
                  <a16:creationId xmlns:a16="http://schemas.microsoft.com/office/drawing/2014/main" id="{E1617FD8-E51D-4233-BD25-2C83771FAF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 y="3268"/>
              <a:ext cx="2238"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3" name="Line 15">
              <a:extLst>
                <a:ext uri="{FF2B5EF4-FFF2-40B4-BE49-F238E27FC236}">
                  <a16:creationId xmlns:a16="http://schemas.microsoft.com/office/drawing/2014/main" id="{95161B4D-724B-4C1A-A590-4FBD9516C4D9}"/>
                </a:ext>
              </a:extLst>
            </p:cNvPr>
            <p:cNvSpPr>
              <a:spLocks noChangeShapeType="1"/>
            </p:cNvSpPr>
            <p:nvPr/>
          </p:nvSpPr>
          <p:spPr bwMode="auto">
            <a:xfrm>
              <a:off x="2887" y="3294"/>
              <a:ext cx="2777" cy="25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494" name="Line 16">
              <a:extLst>
                <a:ext uri="{FF2B5EF4-FFF2-40B4-BE49-F238E27FC236}">
                  <a16:creationId xmlns:a16="http://schemas.microsoft.com/office/drawing/2014/main" id="{83F04E3F-F38E-4622-A955-EE01CF14B02E}"/>
                </a:ext>
              </a:extLst>
            </p:cNvPr>
            <p:cNvSpPr>
              <a:spLocks noChangeShapeType="1"/>
            </p:cNvSpPr>
            <p:nvPr/>
          </p:nvSpPr>
          <p:spPr bwMode="auto">
            <a:xfrm>
              <a:off x="787" y="3963"/>
              <a:ext cx="3570" cy="13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495" name="Oval 17">
              <a:extLst>
                <a:ext uri="{FF2B5EF4-FFF2-40B4-BE49-F238E27FC236}">
                  <a16:creationId xmlns:a16="http://schemas.microsoft.com/office/drawing/2014/main" id="{5B68FE91-9498-473D-A027-424D19657A97}"/>
                </a:ext>
              </a:extLst>
            </p:cNvPr>
            <p:cNvSpPr>
              <a:spLocks noChangeArrowheads="1"/>
            </p:cNvSpPr>
            <p:nvPr/>
          </p:nvSpPr>
          <p:spPr bwMode="auto">
            <a:xfrm>
              <a:off x="1448" y="2152"/>
              <a:ext cx="368" cy="288"/>
            </a:xfrm>
            <a:prstGeom prst="ellipse">
              <a:avLst/>
            </a:prstGeom>
            <a:noFill/>
            <a:ln w="28575">
              <a:solidFill>
                <a:srgbClr val="33CC33"/>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496" name="Text Box 18">
              <a:extLst>
                <a:ext uri="{FF2B5EF4-FFF2-40B4-BE49-F238E27FC236}">
                  <a16:creationId xmlns:a16="http://schemas.microsoft.com/office/drawing/2014/main" id="{7A104534-CB93-4D29-9091-A658FDAC5C87}"/>
                </a:ext>
              </a:extLst>
            </p:cNvPr>
            <p:cNvSpPr txBox="1">
              <a:spLocks noChangeArrowheads="1"/>
            </p:cNvSpPr>
            <p:nvPr/>
          </p:nvSpPr>
          <p:spPr bwMode="auto">
            <a:xfrm>
              <a:off x="530" y="2618"/>
              <a:ext cx="1603" cy="542"/>
            </a:xfrm>
            <a:prstGeom prst="rect">
              <a:avLst/>
            </a:prstGeom>
            <a:noFill/>
            <a:ln w="38100">
              <a:solidFill>
                <a:srgbClr val="33CC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dirty="0">
                  <a:solidFill>
                    <a:srgbClr val="33CC33"/>
                  </a:solidFill>
                </a:rPr>
                <a:t>USE THIS DATE</a:t>
              </a:r>
            </a:p>
            <a:p>
              <a:pPr algn="ctr">
                <a:spcBef>
                  <a:spcPct val="0"/>
                </a:spcBef>
                <a:buFontTx/>
                <a:buNone/>
              </a:pPr>
              <a:r>
                <a:rPr lang="en-US" altLang="en-US" sz="2400" b="1" dirty="0">
                  <a:solidFill>
                    <a:srgbClr val="33CC33"/>
                  </a:solidFill>
                </a:rPr>
                <a:t>ON PSW</a:t>
              </a:r>
            </a:p>
          </p:txBody>
        </p:sp>
        <p:sp>
          <p:nvSpPr>
            <p:cNvPr id="20497" name="Line 19">
              <a:extLst>
                <a:ext uri="{FF2B5EF4-FFF2-40B4-BE49-F238E27FC236}">
                  <a16:creationId xmlns:a16="http://schemas.microsoft.com/office/drawing/2014/main" id="{9B83D9D2-A5B5-4479-9F5A-BCAA8333B10A}"/>
                </a:ext>
              </a:extLst>
            </p:cNvPr>
            <p:cNvSpPr>
              <a:spLocks noChangeShapeType="1"/>
            </p:cNvSpPr>
            <p:nvPr/>
          </p:nvSpPr>
          <p:spPr bwMode="auto">
            <a:xfrm flipV="1">
              <a:off x="1336" y="2424"/>
              <a:ext cx="176" cy="184"/>
            </a:xfrm>
            <a:prstGeom prst="line">
              <a:avLst/>
            </a:prstGeom>
            <a:noFill/>
            <a:ln w="3810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20498" name="Group 20">
              <a:extLst>
                <a:ext uri="{FF2B5EF4-FFF2-40B4-BE49-F238E27FC236}">
                  <a16:creationId xmlns:a16="http://schemas.microsoft.com/office/drawing/2014/main" id="{4F9BA86B-84FA-475D-87B9-A2F07E0AC14E}"/>
                </a:ext>
              </a:extLst>
            </p:cNvPr>
            <p:cNvGrpSpPr>
              <a:grpSpLocks/>
            </p:cNvGrpSpPr>
            <p:nvPr/>
          </p:nvGrpSpPr>
          <p:grpSpPr bwMode="auto">
            <a:xfrm>
              <a:off x="1936" y="1248"/>
              <a:ext cx="232" cy="216"/>
              <a:chOff x="576" y="1576"/>
              <a:chExt cx="232" cy="216"/>
            </a:xfrm>
          </p:grpSpPr>
          <p:sp>
            <p:nvSpPr>
              <p:cNvPr id="20511" name="Oval 21">
                <a:extLst>
                  <a:ext uri="{FF2B5EF4-FFF2-40B4-BE49-F238E27FC236}">
                    <a16:creationId xmlns:a16="http://schemas.microsoft.com/office/drawing/2014/main" id="{FD8739C8-D0DB-4355-9BFB-EE0B4D7BF7CD}"/>
                  </a:ext>
                </a:extLst>
              </p:cNvPr>
              <p:cNvSpPr>
                <a:spLocks noChangeArrowheads="1"/>
              </p:cNvSpPr>
              <p:nvPr/>
            </p:nvSpPr>
            <p:spPr bwMode="auto">
              <a:xfrm>
                <a:off x="576" y="1576"/>
                <a:ext cx="232" cy="2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512" name="Line 22">
                <a:extLst>
                  <a:ext uri="{FF2B5EF4-FFF2-40B4-BE49-F238E27FC236}">
                    <a16:creationId xmlns:a16="http://schemas.microsoft.com/office/drawing/2014/main" id="{CB980370-6B12-492A-94C2-556E2C763F3F}"/>
                  </a:ext>
                </a:extLst>
              </p:cNvPr>
              <p:cNvSpPr>
                <a:spLocks noChangeShapeType="1"/>
              </p:cNvSpPr>
              <p:nvPr/>
            </p:nvSpPr>
            <p:spPr bwMode="auto">
              <a:xfrm>
                <a:off x="600" y="1608"/>
                <a:ext cx="168" cy="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20499" name="Group 23">
              <a:extLst>
                <a:ext uri="{FF2B5EF4-FFF2-40B4-BE49-F238E27FC236}">
                  <a16:creationId xmlns:a16="http://schemas.microsoft.com/office/drawing/2014/main" id="{1D441FC5-E5A5-4778-8B52-EC8BEDD23D8A}"/>
                </a:ext>
              </a:extLst>
            </p:cNvPr>
            <p:cNvGrpSpPr>
              <a:grpSpLocks/>
            </p:cNvGrpSpPr>
            <p:nvPr/>
          </p:nvGrpSpPr>
          <p:grpSpPr bwMode="auto">
            <a:xfrm>
              <a:off x="1992" y="2240"/>
              <a:ext cx="128" cy="144"/>
              <a:chOff x="576" y="1576"/>
              <a:chExt cx="232" cy="216"/>
            </a:xfrm>
          </p:grpSpPr>
          <p:sp>
            <p:nvSpPr>
              <p:cNvPr id="20509" name="Oval 24">
                <a:extLst>
                  <a:ext uri="{FF2B5EF4-FFF2-40B4-BE49-F238E27FC236}">
                    <a16:creationId xmlns:a16="http://schemas.microsoft.com/office/drawing/2014/main" id="{86C28B9C-78BF-42AA-8464-D194E2751AD9}"/>
                  </a:ext>
                </a:extLst>
              </p:cNvPr>
              <p:cNvSpPr>
                <a:spLocks noChangeArrowheads="1"/>
              </p:cNvSpPr>
              <p:nvPr/>
            </p:nvSpPr>
            <p:spPr bwMode="auto">
              <a:xfrm>
                <a:off x="576" y="1576"/>
                <a:ext cx="232" cy="2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510" name="Line 25">
                <a:extLst>
                  <a:ext uri="{FF2B5EF4-FFF2-40B4-BE49-F238E27FC236}">
                    <a16:creationId xmlns:a16="http://schemas.microsoft.com/office/drawing/2014/main" id="{2B8B9DE1-7146-4FCD-9053-4CC750C86AA9}"/>
                  </a:ext>
                </a:extLst>
              </p:cNvPr>
              <p:cNvSpPr>
                <a:spLocks noChangeShapeType="1"/>
              </p:cNvSpPr>
              <p:nvPr/>
            </p:nvSpPr>
            <p:spPr bwMode="auto">
              <a:xfrm>
                <a:off x="600" y="1608"/>
                <a:ext cx="168" cy="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20500" name="Group 26">
              <a:extLst>
                <a:ext uri="{FF2B5EF4-FFF2-40B4-BE49-F238E27FC236}">
                  <a16:creationId xmlns:a16="http://schemas.microsoft.com/office/drawing/2014/main" id="{8A488D7C-EA42-4F40-8E2D-0070DB30EC61}"/>
                </a:ext>
              </a:extLst>
            </p:cNvPr>
            <p:cNvGrpSpPr>
              <a:grpSpLocks/>
            </p:cNvGrpSpPr>
            <p:nvPr/>
          </p:nvGrpSpPr>
          <p:grpSpPr bwMode="auto">
            <a:xfrm>
              <a:off x="1288" y="3712"/>
              <a:ext cx="232" cy="216"/>
              <a:chOff x="576" y="1576"/>
              <a:chExt cx="232" cy="216"/>
            </a:xfrm>
          </p:grpSpPr>
          <p:sp>
            <p:nvSpPr>
              <p:cNvPr id="20507" name="Oval 27">
                <a:extLst>
                  <a:ext uri="{FF2B5EF4-FFF2-40B4-BE49-F238E27FC236}">
                    <a16:creationId xmlns:a16="http://schemas.microsoft.com/office/drawing/2014/main" id="{891CED81-50D3-4679-A347-7BFA1C677AE9}"/>
                  </a:ext>
                </a:extLst>
              </p:cNvPr>
              <p:cNvSpPr>
                <a:spLocks noChangeArrowheads="1"/>
              </p:cNvSpPr>
              <p:nvPr/>
            </p:nvSpPr>
            <p:spPr bwMode="auto">
              <a:xfrm>
                <a:off x="576" y="1576"/>
                <a:ext cx="232" cy="2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508" name="Line 28">
                <a:extLst>
                  <a:ext uri="{FF2B5EF4-FFF2-40B4-BE49-F238E27FC236}">
                    <a16:creationId xmlns:a16="http://schemas.microsoft.com/office/drawing/2014/main" id="{5643EEA9-D3BB-4BAF-95A9-B83D82D00F2E}"/>
                  </a:ext>
                </a:extLst>
              </p:cNvPr>
              <p:cNvSpPr>
                <a:spLocks noChangeShapeType="1"/>
              </p:cNvSpPr>
              <p:nvPr/>
            </p:nvSpPr>
            <p:spPr bwMode="auto">
              <a:xfrm>
                <a:off x="600" y="1608"/>
                <a:ext cx="168" cy="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20501" name="Group 29">
              <a:extLst>
                <a:ext uri="{FF2B5EF4-FFF2-40B4-BE49-F238E27FC236}">
                  <a16:creationId xmlns:a16="http://schemas.microsoft.com/office/drawing/2014/main" id="{8490A98F-AA1F-40E2-AF97-147CED6F3EF4}"/>
                </a:ext>
              </a:extLst>
            </p:cNvPr>
            <p:cNvGrpSpPr>
              <a:grpSpLocks/>
            </p:cNvGrpSpPr>
            <p:nvPr/>
          </p:nvGrpSpPr>
          <p:grpSpPr bwMode="auto">
            <a:xfrm>
              <a:off x="1896" y="3352"/>
              <a:ext cx="232" cy="216"/>
              <a:chOff x="576" y="1576"/>
              <a:chExt cx="232" cy="216"/>
            </a:xfrm>
          </p:grpSpPr>
          <p:sp>
            <p:nvSpPr>
              <p:cNvPr id="20505" name="Oval 30">
                <a:extLst>
                  <a:ext uri="{FF2B5EF4-FFF2-40B4-BE49-F238E27FC236}">
                    <a16:creationId xmlns:a16="http://schemas.microsoft.com/office/drawing/2014/main" id="{7AE3A580-7874-407E-BED4-CDA87FEB3F48}"/>
                  </a:ext>
                </a:extLst>
              </p:cNvPr>
              <p:cNvSpPr>
                <a:spLocks noChangeArrowheads="1"/>
              </p:cNvSpPr>
              <p:nvPr/>
            </p:nvSpPr>
            <p:spPr bwMode="auto">
              <a:xfrm>
                <a:off x="576" y="1576"/>
                <a:ext cx="232" cy="2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506" name="Line 31">
                <a:extLst>
                  <a:ext uri="{FF2B5EF4-FFF2-40B4-BE49-F238E27FC236}">
                    <a16:creationId xmlns:a16="http://schemas.microsoft.com/office/drawing/2014/main" id="{6D91030D-4587-479C-ABF6-57BE398D90DD}"/>
                  </a:ext>
                </a:extLst>
              </p:cNvPr>
              <p:cNvSpPr>
                <a:spLocks noChangeShapeType="1"/>
              </p:cNvSpPr>
              <p:nvPr/>
            </p:nvSpPr>
            <p:spPr bwMode="auto">
              <a:xfrm>
                <a:off x="600" y="1608"/>
                <a:ext cx="168" cy="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20502" name="Group 32">
              <a:extLst>
                <a:ext uri="{FF2B5EF4-FFF2-40B4-BE49-F238E27FC236}">
                  <a16:creationId xmlns:a16="http://schemas.microsoft.com/office/drawing/2014/main" id="{52C097F5-140F-44ED-B3F3-1F2486BBA289}"/>
                </a:ext>
              </a:extLst>
            </p:cNvPr>
            <p:cNvGrpSpPr>
              <a:grpSpLocks/>
            </p:cNvGrpSpPr>
            <p:nvPr/>
          </p:nvGrpSpPr>
          <p:grpSpPr bwMode="auto">
            <a:xfrm>
              <a:off x="2120" y="3712"/>
              <a:ext cx="232" cy="216"/>
              <a:chOff x="576" y="1576"/>
              <a:chExt cx="232" cy="216"/>
            </a:xfrm>
          </p:grpSpPr>
          <p:sp>
            <p:nvSpPr>
              <p:cNvPr id="20503" name="Oval 33">
                <a:extLst>
                  <a:ext uri="{FF2B5EF4-FFF2-40B4-BE49-F238E27FC236}">
                    <a16:creationId xmlns:a16="http://schemas.microsoft.com/office/drawing/2014/main" id="{556B33B1-4716-4565-BCFC-5B42A0E35E21}"/>
                  </a:ext>
                </a:extLst>
              </p:cNvPr>
              <p:cNvSpPr>
                <a:spLocks noChangeArrowheads="1"/>
              </p:cNvSpPr>
              <p:nvPr/>
            </p:nvSpPr>
            <p:spPr bwMode="auto">
              <a:xfrm>
                <a:off x="576" y="1576"/>
                <a:ext cx="232" cy="2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dirty="0"/>
              </a:p>
            </p:txBody>
          </p:sp>
          <p:sp>
            <p:nvSpPr>
              <p:cNvPr id="20504" name="Line 34">
                <a:extLst>
                  <a:ext uri="{FF2B5EF4-FFF2-40B4-BE49-F238E27FC236}">
                    <a16:creationId xmlns:a16="http://schemas.microsoft.com/office/drawing/2014/main" id="{EDACD839-D063-421B-8C18-6AF70FD73960}"/>
                  </a:ext>
                </a:extLst>
              </p:cNvPr>
              <p:cNvSpPr>
                <a:spLocks noChangeShapeType="1"/>
              </p:cNvSpPr>
              <p:nvPr/>
            </p:nvSpPr>
            <p:spPr bwMode="auto">
              <a:xfrm>
                <a:off x="600" y="1608"/>
                <a:ext cx="168" cy="15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2" name="Slide Number Placeholder 1">
            <a:extLst>
              <a:ext uri="{FF2B5EF4-FFF2-40B4-BE49-F238E27FC236}">
                <a16:creationId xmlns:a16="http://schemas.microsoft.com/office/drawing/2014/main" id="{86F93F4A-40A9-40F7-8278-57E2077C226D}"/>
              </a:ext>
            </a:extLst>
          </p:cNvPr>
          <p:cNvSpPr>
            <a:spLocks noGrp="1"/>
          </p:cNvSpPr>
          <p:nvPr>
            <p:ph type="sldNum" sz="quarter" idx="12"/>
          </p:nvPr>
        </p:nvSpPr>
        <p:spPr/>
        <p:txBody>
          <a:bodyPr/>
          <a:lstStyle/>
          <a:p>
            <a:fld id="{5718E5EB-B909-4069-B9FE-786F1DB2E96B}" type="slidenum">
              <a:rPr lang="en-US" altLang="en-US" smtClean="0"/>
              <a:pPr/>
              <a:t>19</a:t>
            </a:fld>
            <a:endParaRPr lang="en-US" altLang="en-US" dirty="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1006</Words>
  <Application>Microsoft Office PowerPoint</Application>
  <PresentationFormat>On-screen Show (4:3)</PresentationFormat>
  <Paragraphs>141</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Script MT Bold</vt:lpstr>
      <vt:lpstr>Times New Roman</vt:lpstr>
      <vt:lpstr>Wingdings</vt:lpstr>
      <vt:lpstr>Default Design</vt:lpstr>
      <vt:lpstr> Aptiv AS&amp;UX Instructions for Submitting PPAP for Component Parts to the PPAP Dropbox on the Aptivsupplier.com website           </vt:lpstr>
      <vt:lpstr>PowerPoint Presentation</vt:lpstr>
      <vt:lpstr>1) Go to www.aptivsuppliers.com.  If you are logging on the first time and need to request an account, select “External Users Request Account” and submit a request for an account. If you already have an account, select “External Users Login”.</vt:lpstr>
      <vt:lpstr>2) Read the non-disclosure agreement, click “accept” at the bottom of the page, and then you will asked to enter your login information.</vt:lpstr>
      <vt:lpstr>3) After a successful log-in, you will select “Upload File” from the screen shown below.</vt:lpstr>
      <vt:lpstr>How should your PPAP file be structured?</vt:lpstr>
      <vt:lpstr>4) In the Upload File screen  enter the file name or use the browse button to select the “file to upload”.                          </vt:lpstr>
      <vt:lpstr>5) Select “Aptiv PPAPs” (See A below ) from the Group List menu.  DO NOT USE the “Select User” dropdown list.  - For subsequent PPAP submissions related to SCR (Supplier Change Requests) use “Aptiv PPAPs for SCRs and DWG Update”(See B). Note: Refer to page 2 if unsure what types of PPAPs are to be submitted to this drop box.  PPAP packages affected by conditions (exceptions) noted on slide 2 shall be submitted as Initial PPAP Packages not as SCR PPAP packages. 6) Type in any comments you think may be helpful in the “File Comment” box. See C.</vt:lpstr>
      <vt:lpstr>7) When complete, the “Upload  File” screen should look something like what is shown below. After you have completed filling out the “Upload File” screen, click the “Upload File” button below the File Comments box to submit the PPAP. You should receive an e-mail saying the file was successfully uploaded.    The file you are uploading will be purged from the database after 30 days.</vt:lpstr>
      <vt:lpstr>Where do you send mechanical part samples if applicable?  </vt:lpstr>
      <vt:lpstr>Requirements for a PPAP to be processed </vt:lpstr>
      <vt:lpstr>Requirements for PSW / PPAP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Delphi Automotive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to www.delphisuppliers.com/.  If you are logging on the first time and need to request an account, select “External Users Request Account” and submit a request for an account. If you already have an account select External Users Login”.</dc:title>
  <dc:creator>bz420y</dc:creator>
  <cp:lastModifiedBy>Windows User</cp:lastModifiedBy>
  <cp:revision>76</cp:revision>
  <cp:lastPrinted>2019-05-24T19:23:22Z</cp:lastPrinted>
  <dcterms:created xsi:type="dcterms:W3CDTF">2003-05-27T14:58:54Z</dcterms:created>
  <dcterms:modified xsi:type="dcterms:W3CDTF">2019-05-28T15:38:54Z</dcterms:modified>
</cp:coreProperties>
</file>